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B8CFA3-3705-47EA-83BD-BF9BA741B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2E60D34-C323-484A-B225-E33267739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B61430A-414F-4865-A4D5-8ECE2AF27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2D5F-1D51-4F8A-AC23-33126DBEE59F}" type="datetimeFigureOut">
              <a:rPr lang="pl-PL" smtClean="0"/>
              <a:t>19.03.2021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B8903FD-A700-48B0-8221-B3E00F8DE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8C012BB-D576-472F-B26F-B46D08B52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5A68-18E2-44DF-B8B2-8ADE3A7715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0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F5928D-265A-4316-91E7-FE166D301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3AE0307-6161-48B9-B6C7-92383DF12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3AA6729-EDAF-4996-A596-6CC59F880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2D5F-1D51-4F8A-AC23-33126DBEE59F}" type="datetimeFigureOut">
              <a:rPr lang="pl-PL" smtClean="0"/>
              <a:t>19.03.2021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B512F7-5623-43F6-9BAC-C1B6AEEEF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CB3C257-84B4-4577-9164-EE7995C0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5A68-18E2-44DF-B8B2-8ADE3A7715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7547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9AEB07E-1CE7-4636-B0B2-4057D71F94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6A9D358-6E9B-471E-943C-F93708AA7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0DD1D1C-C892-40CD-A5B6-B3F9D2195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2D5F-1D51-4F8A-AC23-33126DBEE59F}" type="datetimeFigureOut">
              <a:rPr lang="pl-PL" smtClean="0"/>
              <a:t>19.03.2021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CA94455-2698-4897-92C5-BBD3AFFF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D772835-24AF-4383-BFC9-9505F4EF9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5A68-18E2-44DF-B8B2-8ADE3A7715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75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705C36-70CF-4F5B-A7E5-423FEED44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7BAF84-1226-4F5A-A36E-3F3F2B195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62B6B00-6850-40A6-8E77-C35B04F57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2D5F-1D51-4F8A-AC23-33126DBEE59F}" type="datetimeFigureOut">
              <a:rPr lang="pl-PL" smtClean="0"/>
              <a:t>19.03.2021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EB6E00C-2FD6-407B-8152-D6F4A25DA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4C5D381-BD07-4C0D-8256-E81AC8E7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5A68-18E2-44DF-B8B2-8ADE3A7715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56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2E0BFD-EE9A-400D-AE24-4EE02059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B45A02F-E198-4BCF-A6D3-44BDCC980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99368AB-8BA7-4B5A-8457-863DC0EA3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2D5F-1D51-4F8A-AC23-33126DBEE59F}" type="datetimeFigureOut">
              <a:rPr lang="pl-PL" smtClean="0"/>
              <a:t>19.03.2021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44F8E8D-CD1E-4486-825E-A8706908B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429CF74-4597-4BD7-9181-8D920BD43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5A68-18E2-44DF-B8B2-8ADE3A7715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462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476F9B-8510-4DF3-BDFF-C36D91AEF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A028E3-DD98-43D8-B975-F94B108FD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E644329-00D7-4E2A-9B4E-7F65A34F4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A2AC770-BFCA-4E0C-AD46-7A967B975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2D5F-1D51-4F8A-AC23-33126DBEE59F}" type="datetimeFigureOut">
              <a:rPr lang="pl-PL" smtClean="0"/>
              <a:t>19.03.2021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4B75E4C-0471-41C2-A640-BA3BA5EE2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70982D9-2A65-4395-B8CE-3CB1AB4EA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5A68-18E2-44DF-B8B2-8ADE3A7715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082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B717E4-4985-4E08-A7F2-8F298BEBF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C1B7089-FEEB-493F-BC00-91CCDF760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F229E89-CF8D-4197-8F20-CCB229AFA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6FF784-DF14-4280-A522-C8B71148F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6621DD4-147A-4ECA-B7E4-630D345FC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E2FAABB-7A32-40D7-A7F1-6168A11C9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2D5F-1D51-4F8A-AC23-33126DBEE59F}" type="datetimeFigureOut">
              <a:rPr lang="pl-PL" smtClean="0"/>
              <a:t>19.03.2021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5E02C4E-0619-4A23-90C3-33EA3B009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EC44E0F-0CC7-42C2-A57C-6DF116B7F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5A68-18E2-44DF-B8B2-8ADE3A7715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9230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CD4E31-BF0C-42EF-A3AC-B373A529F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3045ACA-1FC5-4CFD-B65A-470EA59D2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2D5F-1D51-4F8A-AC23-33126DBEE59F}" type="datetimeFigureOut">
              <a:rPr lang="pl-PL" smtClean="0"/>
              <a:t>19.03.2021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7A0D750-0A07-421A-9DF2-B4FE0BCCB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9465434-1DDE-42E8-9DEB-C061357EA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5A68-18E2-44DF-B8B2-8ADE3A7715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028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0832376-1737-420C-8589-8BDBB00F5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2D5F-1D51-4F8A-AC23-33126DBEE59F}" type="datetimeFigureOut">
              <a:rPr lang="pl-PL" smtClean="0"/>
              <a:t>19.03.2021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A05CE8A-B014-46E1-B864-1DAE43EF3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DDB90A9-EAEB-433B-B158-AA4FFF697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5A68-18E2-44DF-B8B2-8ADE3A7715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663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CFCB92-0A55-47B3-B646-606C96070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F087BC-52D9-4AF3-9855-F2103C285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240D7C3-234E-41DC-9364-C9FFA82CE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91A5B2F-67A5-4E38-BD7D-BFE3B0C99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2D5F-1D51-4F8A-AC23-33126DBEE59F}" type="datetimeFigureOut">
              <a:rPr lang="pl-PL" smtClean="0"/>
              <a:t>19.03.2021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9AD036B-E142-4613-9F47-D952B11BD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352D5D7-627A-42BF-A8B8-6B0560D8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5A68-18E2-44DF-B8B2-8ADE3A7715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8758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C43295-7F52-478E-B071-7F4C9ABF9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DB4B558-F9AF-49F6-8481-33C3575440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E76A84A-FC7E-4A63-9140-50712208A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D343F12-382E-420C-9D66-7DF330BE7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2D5F-1D51-4F8A-AC23-33126DBEE59F}" type="datetimeFigureOut">
              <a:rPr lang="pl-PL" smtClean="0"/>
              <a:t>19.03.2021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C412E2A-0E93-4B84-A4DB-CE8FB12C8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FEB1FA0-3281-4908-97CB-87DD08397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5A68-18E2-44DF-B8B2-8ADE3A7715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1265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394550B-CECD-4D9C-8B8D-D2B2D5BAF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B41D12A-48D3-41FE-94E7-F4E66ED76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66EAE0D-975F-4A2D-B0D2-DED2FB91B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F2D5F-1D51-4F8A-AC23-33126DBEE59F}" type="datetimeFigureOut">
              <a:rPr lang="pl-PL" smtClean="0"/>
              <a:t>19.03.2021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5B663C1-7E4A-4C82-8578-65E8E3EA12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6894649-FF8B-495A-8C5B-A0A349DE9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85A68-18E2-44DF-B8B2-8ADE3A7715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972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gs.gov/special-topic/water-science-school/science/dystrybucja-wody-na-ziemi-earths-water-distribution?qt-science_center_objects=0#qt-science_center_objects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www.wlin.pl/rola-wody/mapa/02-zasoby-wodne-swiata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hyperlink" Target="https://opowiecie.info/obieg-wody-w-przyrodzie/" TargetMode="External"/><Relationship Id="rId4" Type="http://schemas.openxmlformats.org/officeDocument/2006/relationships/hyperlink" Target="https://ungc.org.pl/info/zasoby-wodne-polsc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74E057-7854-4FCB-806A-C214DB288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7262" y="1852245"/>
            <a:ext cx="5238686" cy="1395047"/>
          </a:xfrm>
        </p:spPr>
        <p:txBody>
          <a:bodyPr/>
          <a:lstStyle/>
          <a:p>
            <a:r>
              <a:rPr lang="pl-PL" dirty="0"/>
              <a:t> „</a:t>
            </a:r>
            <a:r>
              <a:rPr lang="pl-PL" b="1" dirty="0">
                <a:latin typeface="Agency FB" panose="020B0503020202020204" pitchFamily="34" charset="0"/>
              </a:rPr>
              <a:t>Woda</a:t>
            </a:r>
            <a:r>
              <a:rPr lang="pl-PL" dirty="0"/>
              <a:t>”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D76504D-B274-4ECA-AD26-E4D988BFA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3722" y="3602037"/>
            <a:ext cx="3774831" cy="2693255"/>
          </a:xfrm>
        </p:spPr>
        <p:txBody>
          <a:bodyPr>
            <a:normAutofit/>
          </a:bodyPr>
          <a:lstStyle/>
          <a:p>
            <a:endParaRPr lang="pl-PL" b="1" dirty="0"/>
          </a:p>
          <a:p>
            <a:endParaRPr lang="pl-PL" b="1" dirty="0"/>
          </a:p>
          <a:p>
            <a:r>
              <a:rPr lang="pl-PL" b="1" dirty="0"/>
              <a:t>Emilia Jąkała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3BB66D9-953D-405B-ABC6-B0E5E9741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87600">
            <a:off x="601381" y="744027"/>
            <a:ext cx="3989294" cy="3675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0A856BE-A303-4DDA-969C-26CBB4BAA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71652">
            <a:off x="8290878" y="2458822"/>
            <a:ext cx="3189519" cy="2732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54218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7A4F0F-7F51-4E7D-8091-50EE93B45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13" y="365125"/>
            <a:ext cx="10664687" cy="1325563"/>
          </a:xfrm>
        </p:spPr>
        <p:txBody>
          <a:bodyPr/>
          <a:lstStyle/>
          <a:p>
            <a:r>
              <a:rPr lang="pl-PL" b="1" dirty="0">
                <a:latin typeface="Agency FB" panose="020B0503020202020204" pitchFamily="34" charset="0"/>
              </a:rPr>
              <a:t>Zasoby wód na Ziemi: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70DE59-3C85-47A8-87E2-54319FF1C1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3255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sz="2600" dirty="0"/>
              <a:t>Wody na ziemi możemy podzielić na dwie grupy:</a:t>
            </a:r>
          </a:p>
          <a:p>
            <a:r>
              <a:rPr lang="pl-PL" sz="2600" dirty="0"/>
              <a:t>powierzchniowe (np. oceany, morza, rzeki, jeziora),</a:t>
            </a:r>
          </a:p>
          <a:p>
            <a:r>
              <a:rPr lang="pl-PL" sz="2600" dirty="0"/>
              <a:t>podziemne - znajdujące się w próżniach i szczelinach skalnych, występujące w postaci naturalnych wypływów, źródeł, w studniach kopanych i wierconych.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64AE8AD-2279-45E1-986C-05B24DE4C9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dirty="0"/>
              <a:t>Rodzaje wód		</a:t>
            </a:r>
          </a:p>
          <a:p>
            <a:r>
              <a:rPr lang="pl-PL" dirty="0"/>
              <a:t>Wody oceanu światowego	</a:t>
            </a:r>
          </a:p>
          <a:p>
            <a:r>
              <a:rPr lang="pl-PL" dirty="0"/>
              <a:t>Lodowce i stała pokrywa śnieżna	</a:t>
            </a:r>
          </a:p>
          <a:p>
            <a:r>
              <a:rPr lang="pl-PL" dirty="0"/>
              <a:t>Wody podziemne	</a:t>
            </a:r>
          </a:p>
          <a:p>
            <a:r>
              <a:rPr lang="pl-PL" dirty="0"/>
              <a:t>w tym wody aktywne 	</a:t>
            </a:r>
          </a:p>
          <a:p>
            <a:r>
              <a:rPr lang="pl-PL" dirty="0"/>
              <a:t>Marzłoć trwała	</a:t>
            </a:r>
          </a:p>
          <a:p>
            <a:r>
              <a:rPr lang="pl-PL" dirty="0"/>
              <a:t>Jeziora	</a:t>
            </a:r>
          </a:p>
          <a:p>
            <a:r>
              <a:rPr lang="pl-PL" dirty="0"/>
              <a:t>Wody glebowe	</a:t>
            </a:r>
          </a:p>
          <a:p>
            <a:r>
              <a:rPr lang="pl-PL" dirty="0"/>
              <a:t>Para wodna w atmosferze	</a:t>
            </a:r>
          </a:p>
          <a:p>
            <a:r>
              <a:rPr lang="pl-PL" dirty="0"/>
              <a:t>Bagna	</a:t>
            </a:r>
          </a:p>
          <a:p>
            <a:r>
              <a:rPr lang="pl-PL" dirty="0"/>
              <a:t>Rzeki	</a:t>
            </a:r>
          </a:p>
          <a:p>
            <a:r>
              <a:rPr lang="pl-PL" dirty="0"/>
              <a:t>Woda biologiczna	</a:t>
            </a:r>
          </a:p>
          <a:p>
            <a:r>
              <a:rPr lang="pl-PL" dirty="0"/>
              <a:t>Ogółem wody hydrosfery		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85C816A-023A-46BF-8DC8-B1F23AE72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948" y="3205439"/>
            <a:ext cx="3989319" cy="2762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5490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26934B-DC4F-4FCE-A3F0-BB3748A3E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Agency FB" panose="020B0503020202020204" pitchFamily="34" charset="0"/>
              </a:rPr>
              <a:t>Szacunkowa ilość wody występująca na świecie: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A850D3-C619-4D36-B657-C98EF5CAE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95653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Chociaż Ziemię w aż niemal 71 % pokrywa woda, to tylko 2,5% z niej to woda słodka. Reszta to woda słona.</a:t>
            </a:r>
          </a:p>
          <a:p>
            <a:pPr marL="0" indent="0">
              <a:buNone/>
            </a:pPr>
            <a:r>
              <a:rPr lang="pl-PL" sz="2000" dirty="0"/>
              <a:t> Wielkość zasobów wody słodkiej na Ziemi szacuje się na 35 mln m³, co jest bardzo małą ilością w porównaniu do wód słonych, które szacuje się na 1,385 mln km³. 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35415" y="1711569"/>
            <a:ext cx="6646985" cy="3810001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415" y="1711569"/>
            <a:ext cx="6646985" cy="381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93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C33BE7-E502-49FB-B9EA-EBEC50206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Agency FB" panose="020B0503020202020204" pitchFamily="34" charset="0"/>
              </a:rPr>
              <a:t>Zasoby kontynentalne wód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5D63DB-487B-4E78-8C4F-CA1498600A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Europa</a:t>
            </a:r>
            <a:r>
              <a:rPr lang="pl-PL" dirty="0"/>
              <a:t> posiada zasoby które w większości krajach wystarczają danemu państwu.</a:t>
            </a:r>
          </a:p>
          <a:p>
            <a:r>
              <a:rPr lang="pl-PL" dirty="0"/>
              <a:t> zasoby </a:t>
            </a:r>
            <a:r>
              <a:rPr lang="pl-PL" b="1" dirty="0"/>
              <a:t>Australii</a:t>
            </a:r>
            <a:r>
              <a:rPr lang="pl-PL" dirty="0"/>
              <a:t> są nie duże, ale wystarczające.</a:t>
            </a:r>
          </a:p>
          <a:p>
            <a:r>
              <a:rPr lang="pl-PL" b="1" dirty="0"/>
              <a:t>Azja</a:t>
            </a:r>
            <a:r>
              <a:rPr lang="pl-PL" dirty="0"/>
              <a:t>, tutaj trwa cicha walka o wodę, między Chinami i Indiami, ponieważ zaczyna jej brakować.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92C2056-743E-48EF-8040-E12CD7FF9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55323" y="1825625"/>
            <a:ext cx="5398477" cy="4351338"/>
          </a:xfrm>
        </p:spPr>
        <p:txBody>
          <a:bodyPr>
            <a:normAutofit/>
          </a:bodyPr>
          <a:lstStyle/>
          <a:p>
            <a:r>
              <a:rPr lang="pl-PL" b="1" dirty="0"/>
              <a:t>Afryka</a:t>
            </a:r>
            <a:r>
              <a:rPr lang="pl-PL" dirty="0"/>
              <a:t>, tam jest najgorzej. Ponad 60% mieszkańców Afryki nie ma dostępu do dobrej wody.</a:t>
            </a:r>
          </a:p>
          <a:p>
            <a:r>
              <a:rPr lang="pl-PL" b="1" dirty="0"/>
              <a:t>Antarktyda</a:t>
            </a:r>
            <a:r>
              <a:rPr lang="pl-PL" dirty="0"/>
              <a:t> – tam większość lodowców posiada wodę słodką. </a:t>
            </a:r>
          </a:p>
          <a:p>
            <a:r>
              <a:rPr lang="pl-PL" b="1" dirty="0"/>
              <a:t>Ameryka Północna/Południowa </a:t>
            </a:r>
            <a:r>
              <a:rPr lang="pl-PL" dirty="0"/>
              <a:t>– </a:t>
            </a:r>
            <a:r>
              <a:rPr lang="pl-PL" sz="2400" dirty="0"/>
              <a:t>w Północnej nikt nie ma ograniczonego dostępy do wody, w Południowej taka sytuacja ma miejsce, ale jest to wielkość kilku procentowa.</a:t>
            </a:r>
          </a:p>
        </p:txBody>
      </p:sp>
    </p:spTree>
    <p:extLst>
      <p:ext uri="{BB962C8B-B14F-4D97-AF65-F5344CB8AC3E}">
        <p14:creationId xmlns:p14="http://schemas.microsoft.com/office/powerpoint/2010/main" val="196293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79CC7B-3F8A-4A95-929D-7FD42FD50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84077" cy="1325563"/>
          </a:xfrm>
        </p:spPr>
        <p:txBody>
          <a:bodyPr/>
          <a:lstStyle/>
          <a:p>
            <a:r>
              <a:rPr lang="pl-PL" b="1" dirty="0">
                <a:latin typeface="Agency FB" panose="020B0503020202020204" pitchFamily="34" charset="0"/>
              </a:rPr>
              <a:t>Zasoby wodne Polski: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2D7712-612A-4220-A5AF-0E479B494B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2600" dirty="0"/>
              <a:t>Polska na tym tle nie wypada dobrze, w Europie jest jednym z krajów najuboższych w wodę.                                                                  Średnio w Europie na jednego człowieka przypada rocznie ok. 5000 m3 wody, natomiast w Polsce tylko ok. 1800 m3.                   W latach deficytowych mamy do dyspozycji tylko nieco ponad 1100 m3 na osobę, w mokrych zaś zasoby sięgają 2600 m3 na osobę.                                                                                 Należy również podkreślić, że od początku lat 80. XX w., a dokładnie od 1983 r. wystąpiły tylko 4 lata ze średnimi rocznymi zasobami przekraczającymi 1800 m3/osobę, a średnia arytmetyczna średnich rocznych zasobów przypadających na jednego mieszkańca z ostatnich 30 lat wynosi tylko ok. 1500 m3.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B80F0B3A-762E-4E56-967F-3519862AF8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96271" y="908286"/>
            <a:ext cx="4345539" cy="5387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5590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5EB6A8-239F-4272-A1F8-323BCC66E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>
                <a:latin typeface="Agency FB" panose="020B0503020202020204" pitchFamily="34" charset="0"/>
              </a:rPr>
              <a:t>Obieg wody w przyrodzie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CEDC7B23-DFC6-44BD-8344-63422749A4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5662" y="1690688"/>
            <a:ext cx="7737230" cy="476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7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6C7097-50AC-453A-9A10-F46FA1862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latin typeface="Agency FB" panose="020B0503020202020204" pitchFamily="34" charset="0"/>
              </a:rPr>
              <a:t>Bibliografia: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4BD952-7111-4B79-A2B4-5E8E4D23F2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9173" y="1690688"/>
            <a:ext cx="6061595" cy="1849681"/>
          </a:xfrm>
        </p:spPr>
        <p:txBody>
          <a:bodyPr>
            <a:normAutofit/>
          </a:bodyPr>
          <a:lstStyle/>
          <a:p>
            <a:r>
              <a:rPr lang="pl-PL" sz="2000" b="1" dirty="0"/>
              <a:t>Zasoby wód na Ziemi -</a:t>
            </a:r>
            <a:r>
              <a:rPr lang="pl-PL" sz="2000" b="1" dirty="0">
                <a:hlinkClick r:id="rId2"/>
              </a:rPr>
              <a:t>kliknij tutaj</a:t>
            </a:r>
            <a:endParaRPr lang="pl-PL" sz="2000" b="1" dirty="0"/>
          </a:p>
          <a:p>
            <a:r>
              <a:rPr lang="pl-PL" sz="2000" b="1" dirty="0"/>
              <a:t>Szacunkowa ilość wody występująca na świecie - </a:t>
            </a:r>
            <a:r>
              <a:rPr lang="pl-PL" sz="2000" b="1" dirty="0">
                <a:hlinkClick r:id="rId3"/>
              </a:rPr>
              <a:t>kliknij tutaj</a:t>
            </a:r>
            <a:endParaRPr lang="pl-PL" sz="2000" b="1" dirty="0"/>
          </a:p>
          <a:p>
            <a:r>
              <a:rPr lang="pl-PL" sz="2000" b="1" dirty="0"/>
              <a:t>Zasoby wodne Polski -</a:t>
            </a:r>
            <a:r>
              <a:rPr lang="pl-PL" sz="2000" b="1" dirty="0">
                <a:hlinkClick r:id="rId4"/>
              </a:rPr>
              <a:t>kliknij tutaj</a:t>
            </a:r>
            <a:endParaRPr lang="pl-PL" sz="2000" b="1" dirty="0"/>
          </a:p>
          <a:p>
            <a:r>
              <a:rPr lang="pl-PL" sz="2000" b="1" dirty="0"/>
              <a:t>Obieg wody w przyrodzie -</a:t>
            </a:r>
            <a:r>
              <a:rPr lang="pl-PL" sz="2000" b="1" dirty="0">
                <a:hlinkClick r:id="rId5"/>
              </a:rPr>
              <a:t>kliknij tutaj</a:t>
            </a:r>
            <a:endParaRPr lang="pl-PL" sz="2000" b="1" dirty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3C76D30-2636-4B23-BD5F-E6578E8B11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9516" y="1512278"/>
            <a:ext cx="4108938" cy="3856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43BE290-CEF2-4BBF-805F-C076E38696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5723" y="4333254"/>
            <a:ext cx="4009292" cy="17795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522655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8FA8E4-24E9-4230-882A-4A8B32833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1415" y="503583"/>
            <a:ext cx="5459674" cy="6006700"/>
          </a:xfrm>
        </p:spPr>
        <p:txBody>
          <a:bodyPr/>
          <a:lstStyle/>
          <a:p>
            <a:pPr algn="ctr"/>
            <a:r>
              <a:rPr lang="pl-PL" b="1" dirty="0">
                <a:latin typeface="Agency FB" panose="020B0503020202020204" pitchFamily="34" charset="0"/>
              </a:rPr>
              <a:t>„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Pamiętaj człowieku młody, nie warto marnować wody!”</a:t>
            </a:r>
            <a:br>
              <a:rPr lang="pl-PL" b="1" dirty="0">
                <a:latin typeface="Agency FB" panose="020B0503020202020204" pitchFamily="34" charset="0"/>
              </a:rPr>
            </a:br>
            <a:br>
              <a:rPr lang="pl-PL" b="1" dirty="0">
                <a:latin typeface="Agency FB" panose="020B0503020202020204" pitchFamily="34" charset="0"/>
              </a:rPr>
            </a:br>
            <a:br>
              <a:rPr lang="pl-PL" b="1" dirty="0">
                <a:latin typeface="Agency FB" panose="020B0503020202020204" pitchFamily="34" charset="0"/>
              </a:rPr>
            </a:br>
            <a:r>
              <a:rPr lang="pl-PL" sz="2400" b="1" dirty="0">
                <a:latin typeface="Agency FB" panose="020B0503020202020204" pitchFamily="34" charset="0"/>
              </a:rPr>
              <a:t>Dziękuje za oglądanie &lt;333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D4369A9-5E05-46E2-B148-9B965BE22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25" y="2461847"/>
            <a:ext cx="2619375" cy="2332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A6206EF-9260-4569-9C5D-449759316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1089" y="195676"/>
            <a:ext cx="3143250" cy="23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778395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443</Words>
  <Application>Microsoft Office PowerPoint</Application>
  <PresentationFormat>Panoramiczny</PresentationFormat>
  <Paragraphs>41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Agency FB</vt:lpstr>
      <vt:lpstr>Arial</vt:lpstr>
      <vt:lpstr>Bahnschrift Light</vt:lpstr>
      <vt:lpstr>Calibri</vt:lpstr>
      <vt:lpstr>Calibri Light</vt:lpstr>
      <vt:lpstr>Motyw pakietu Office</vt:lpstr>
      <vt:lpstr> „Woda”</vt:lpstr>
      <vt:lpstr>Zasoby wód na Ziemi:</vt:lpstr>
      <vt:lpstr>Szacunkowa ilość wody występująca na świecie:</vt:lpstr>
      <vt:lpstr>Zasoby kontynentalne wód</vt:lpstr>
      <vt:lpstr>Zasoby wodne Polski:</vt:lpstr>
      <vt:lpstr>Obieg wody w przyrodzie</vt:lpstr>
      <vt:lpstr>Bibliografia:</vt:lpstr>
      <vt:lpstr>„Pamiętaj człowieku młody, nie warto marnować wody!”   Dziękuje za oglądanie &lt;333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E,milia  Jąkała</dc:creator>
  <cp:lastModifiedBy>pawelbiela@poczta.fm</cp:lastModifiedBy>
  <cp:revision>20</cp:revision>
  <dcterms:created xsi:type="dcterms:W3CDTF">2021-03-11T07:19:28Z</dcterms:created>
  <dcterms:modified xsi:type="dcterms:W3CDTF">2021-03-19T20:38:55Z</dcterms:modified>
</cp:coreProperties>
</file>