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2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FB80C323-3CB5-4B76-B781-AACF2AF1F9D7}" type="datetimeFigureOut">
              <a:rPr lang="pl-PL" smtClean="0"/>
              <a:t>19.03.2021</a:t>
            </a:fld>
            <a:endParaRPr lang="pl-PL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21F26283-27F1-4813-9BED-47CAC6C62BE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24317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0C323-3CB5-4B76-B781-AACF2AF1F9D7}" type="datetimeFigureOut">
              <a:rPr lang="pl-PL" smtClean="0"/>
              <a:t>19.03.2021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26283-27F1-4813-9BED-47CAC6C62BE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39230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0C323-3CB5-4B76-B781-AACF2AF1F9D7}" type="datetimeFigureOut">
              <a:rPr lang="pl-PL" smtClean="0"/>
              <a:t>19.03.2021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26283-27F1-4813-9BED-47CAC6C62BE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84565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0C323-3CB5-4B76-B781-AACF2AF1F9D7}" type="datetimeFigureOut">
              <a:rPr lang="pl-PL" smtClean="0"/>
              <a:t>19.03.2021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26283-27F1-4813-9BED-47CAC6C62BE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52418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1784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tx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FB80C323-3CB5-4B76-B781-AACF2AF1F9D7}" type="datetimeFigureOut">
              <a:rPr lang="pl-PL" smtClean="0"/>
              <a:t>19.03.2021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/>
          <a:p>
            <a:fld id="{21F26283-27F1-4813-9BED-47CAC6C62BE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07597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0C323-3CB5-4B76-B781-AACF2AF1F9D7}" type="datetimeFigureOut">
              <a:rPr lang="pl-PL" smtClean="0"/>
              <a:t>19.03.2021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26283-27F1-4813-9BED-47CAC6C62BE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88893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0C323-3CB5-4B76-B781-AACF2AF1F9D7}" type="datetimeFigureOut">
              <a:rPr lang="pl-PL" smtClean="0"/>
              <a:t>19.03.2021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26283-27F1-4813-9BED-47CAC6C62BE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61319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0C323-3CB5-4B76-B781-AACF2AF1F9D7}" type="datetimeFigureOut">
              <a:rPr lang="pl-PL" smtClean="0"/>
              <a:t>19.03.2021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26283-27F1-4813-9BED-47CAC6C62BE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5701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0C323-3CB5-4B76-B781-AACF2AF1F9D7}" type="datetimeFigureOut">
              <a:rPr lang="pl-PL" smtClean="0"/>
              <a:t>19.03.2021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26283-27F1-4813-9BED-47CAC6C62BE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65579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0C323-3CB5-4B76-B781-AACF2AF1F9D7}" type="datetimeFigureOut">
              <a:rPr lang="pl-PL" smtClean="0"/>
              <a:t>19.03.2021</a:t>
            </a:fld>
            <a:endParaRPr lang="pl-P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pl-PL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56032"/>
          </a:xfrm>
        </p:spPr>
        <p:txBody>
          <a:bodyPr/>
          <a:lstStyle/>
          <a:p>
            <a:fld id="{21F26283-27F1-4813-9BED-47CAC6C62BEC}" type="slidenum">
              <a:rPr lang="pl-PL" smtClean="0"/>
              <a:t>‹#›</a:t>
            </a:fld>
            <a:endParaRPr lang="pl-PL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16004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FB80C323-3CB5-4B76-B781-AACF2AF1F9D7}" type="datetimeFigureOut">
              <a:rPr lang="pl-PL" smtClean="0"/>
              <a:t>19.03.2021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56032"/>
          </a:xfrm>
        </p:spPr>
        <p:txBody>
          <a:bodyPr/>
          <a:lstStyle/>
          <a:p>
            <a:fld id="{21F26283-27F1-4813-9BED-47CAC6C62BEC}" type="slidenum">
              <a:rPr lang="pl-PL" smtClean="0"/>
              <a:t>‹#›</a:t>
            </a:fld>
            <a:endParaRPr lang="pl-PL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09531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B80C323-3CB5-4B76-B781-AACF2AF1F9D7}" type="datetimeFigureOut">
              <a:rPr lang="pl-PL" smtClean="0"/>
              <a:t>19.03.2021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48535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21F26283-27F1-4813-9BED-47CAC6C62BEC}" type="slidenum">
              <a:rPr lang="pl-PL" smtClean="0"/>
              <a:t>‹#›</a:t>
            </a:fld>
            <a:endParaRPr lang="pl-PL"/>
          </a:p>
        </p:txBody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</p:spTree>
    <p:extLst>
      <p:ext uri="{BB962C8B-B14F-4D97-AF65-F5344CB8AC3E}">
        <p14:creationId xmlns:p14="http://schemas.microsoft.com/office/powerpoint/2010/main" val="4193903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3" r:id="rId1"/>
    <p:sldLayoutId id="2147483904" r:id="rId2"/>
    <p:sldLayoutId id="2147483905" r:id="rId3"/>
    <p:sldLayoutId id="2147483906" r:id="rId4"/>
    <p:sldLayoutId id="2147483907" r:id="rId5"/>
    <p:sldLayoutId id="2147483908" r:id="rId6"/>
    <p:sldLayoutId id="2147483909" r:id="rId7"/>
    <p:sldLayoutId id="2147483910" r:id="rId8"/>
    <p:sldLayoutId id="2147483911" r:id="rId9"/>
    <p:sldLayoutId id="2147483912" r:id="rId10"/>
    <p:sldLayoutId id="214748391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eszkola.pl/wos/katastrofy-antropogeniczne-6999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azienkaplus.pl/pl/kabiny-prysznicowe,5,63,c/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www.the-scientist.com/the-nutshell/ocean-heat-wave-wreaked-havoc-on-great-barrier-reef-30852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kobiecefinanse.pl/75-sposobow-na-oszczedzanie-wody/" TargetMode="External"/><Relationship Id="rId3" Type="http://schemas.openxmlformats.org/officeDocument/2006/relationships/hyperlink" Target="https://biznes.newseria.pl/biuro-prasowe/problemy_spoleczne/gospodarka-wodna-a-zmiany,b1251169970" TargetMode="External"/><Relationship Id="rId7" Type="http://schemas.openxmlformats.org/officeDocument/2006/relationships/hyperlink" Target="http://perspektywy.pl/portal/index.php?option=com_content&amp;view=article&amp;id=4575:woda-a-zmiany-klimatu-raport-onz&amp;catid=105&amp;Itemid=119" TargetMode="External"/><Relationship Id="rId2" Type="http://schemas.openxmlformats.org/officeDocument/2006/relationships/hyperlink" Target="https://www.eea.europa.eu/pl/sygna142y/sygnaly-2018/artykuly/zmiennosc-klimatu-a-woda-2014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cholar.google.pl/scholar?q=%C5%B9r%C3%B3d%C5%82a+zanieczyszczenia+w%C3%B3d&amp;hl=pl&amp;as_sdt=0&amp;as_vis=1&amp;oi=scholart" TargetMode="External"/><Relationship Id="rId5" Type="http://schemas.openxmlformats.org/officeDocument/2006/relationships/hyperlink" Target="https://epodreczniki.pl/b/zrodla-zanieczyszczenia-wody/Pbaxuzr6M" TargetMode="External"/><Relationship Id="rId10" Type="http://schemas.openxmlformats.org/officeDocument/2006/relationships/hyperlink" Target="https://www.leroymerlin.pl/bohater-w-domu/jak-oszczedzac-wode-w-domu,e17642,l3350.html" TargetMode="External"/><Relationship Id="rId4" Type="http://schemas.openxmlformats.org/officeDocument/2006/relationships/hyperlink" Target="https://perspektywy.pl/portal/index.php?option=com_content&amp;view=article&amp;id=4575:woda-a-zmiany-klimatu-raport-onz&amp;catid=105&amp;Itemid=119" TargetMode="External"/><Relationship Id="rId9" Type="http://schemas.openxmlformats.org/officeDocument/2006/relationships/hyperlink" Target="https://www.homebook.pl/artykuly/5306/jak-oszczedzac-wode-9-sposobow-na-oszczedzanie-wody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BA1E663-B81B-4215-BFE1-B1152A982D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22821" y="2538963"/>
            <a:ext cx="7178887" cy="2031055"/>
          </a:xfrm>
        </p:spPr>
        <p:txBody>
          <a:bodyPr>
            <a:normAutofit/>
          </a:bodyPr>
          <a:lstStyle/>
          <a:p>
            <a:r>
              <a:rPr lang="pl-PL" dirty="0">
                <a:solidFill>
                  <a:schemeClr val="tx2">
                    <a:lumMod val="75000"/>
                  </a:schemeClr>
                </a:solidFill>
                <a:latin typeface="Impact" panose="020B0806030902050204" pitchFamily="34" charset="0"/>
              </a:rPr>
              <a:t>WODA (NIE)ZWYKŁA SUBSTANCJA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9B6CF96F-DF76-4AD5-B519-6D7DC313CE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59668" y="4570018"/>
            <a:ext cx="6105194" cy="682079"/>
          </a:xfrm>
        </p:spPr>
        <p:txBody>
          <a:bodyPr>
            <a:normAutofit/>
          </a:bodyPr>
          <a:lstStyle/>
          <a:p>
            <a:r>
              <a:rPr lang="pl-PL" dirty="0">
                <a:solidFill>
                  <a:srgbClr val="FFFFFF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98182027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33986FC-131D-4AF3-9582-9088C4637E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418755"/>
            <a:ext cx="10058400" cy="1371600"/>
          </a:xfrm>
        </p:spPr>
        <p:txBody>
          <a:bodyPr>
            <a:normAutofit/>
          </a:bodyPr>
          <a:lstStyle/>
          <a:p>
            <a:r>
              <a:rPr lang="pl-PL" sz="3600" dirty="0">
                <a:solidFill>
                  <a:schemeClr val="tx2">
                    <a:lumMod val="50000"/>
                  </a:schemeClr>
                </a:solidFill>
                <a:latin typeface="Impact" panose="020B0806030902050204" pitchFamily="34" charset="0"/>
              </a:rPr>
              <a:t>ŹRÓDŁA ZANIECZYSZCZANIA WÓD - </a:t>
            </a:r>
            <a:r>
              <a:rPr lang="pl-PL" sz="2400" dirty="0">
                <a:solidFill>
                  <a:schemeClr val="tx2">
                    <a:lumMod val="50000"/>
                  </a:schemeClr>
                </a:solidFill>
                <a:latin typeface="Impact" panose="020B0806030902050204" pitchFamily="34" charset="0"/>
              </a:rPr>
              <a:t>rodzaje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1D0A9C8-FF71-4F01-80E4-16C61747B5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6725" y="1456980"/>
            <a:ext cx="8639175" cy="4791419"/>
          </a:xfrm>
        </p:spPr>
        <p:txBody>
          <a:bodyPr>
            <a:normAutofit lnSpcReduction="10000"/>
          </a:bodyPr>
          <a:lstStyle/>
          <a:p>
            <a:r>
              <a:rPr lang="pl-PL" sz="2000" i="0" dirty="0">
                <a:effectLst/>
                <a:latin typeface="Bahnschrift" panose="020B0502040204020203" pitchFamily="34" charset="0"/>
                <a:ea typeface="Microsoft YaHei UI Light" panose="020B0502040204020203" pitchFamily="34" charset="-122"/>
                <a:cs typeface="Nirmala UI Semilight" panose="020B0402040204020203" pitchFamily="34" charset="0"/>
              </a:rPr>
              <a:t>1. </a:t>
            </a:r>
            <a:r>
              <a:rPr lang="pl-PL" sz="2000" dirty="0">
                <a:latin typeface="Bahnschrift" panose="020B0502040204020203" pitchFamily="34" charset="0"/>
                <a:ea typeface="Microsoft YaHei UI Light" panose="020B0502040204020203" pitchFamily="34" charset="-122"/>
                <a:cs typeface="Nirmala UI Semilight" panose="020B0402040204020203" pitchFamily="34" charset="0"/>
              </a:rPr>
              <a:t>N</a:t>
            </a:r>
            <a:r>
              <a:rPr lang="pl-PL" sz="2000" i="0" dirty="0">
                <a:effectLst/>
                <a:latin typeface="Bahnschrift" panose="020B0502040204020203" pitchFamily="34" charset="0"/>
                <a:ea typeface="Microsoft YaHei UI Light" panose="020B0502040204020203" pitchFamily="34" charset="-122"/>
                <a:cs typeface="Nirmala UI Semilight" panose="020B0402040204020203" pitchFamily="34" charset="0"/>
              </a:rPr>
              <a:t>aturalne – są to szczątki organiczne podchodzące z martwych       roślin i zwierząt oraz związki wymywane ze skał i gleby.</a:t>
            </a:r>
          </a:p>
          <a:p>
            <a:r>
              <a:rPr lang="pl-PL" sz="2000" i="0" dirty="0">
                <a:effectLst/>
                <a:latin typeface="Bahnschrift" panose="020B0502040204020203" pitchFamily="34" charset="0"/>
                <a:ea typeface="Microsoft YaHei UI Light" panose="020B0502040204020203" pitchFamily="34" charset="-122"/>
                <a:cs typeface="Nirmala UI Semilight" panose="020B0402040204020203" pitchFamily="34" charset="0"/>
              </a:rPr>
              <a:t>2. </a:t>
            </a:r>
            <a:r>
              <a:rPr lang="pl-PL" sz="2000" dirty="0">
                <a:solidFill>
                  <a:srgbClr val="92D050"/>
                </a:solidFill>
                <a:latin typeface="Bahnschrift" panose="020B0502040204020203" pitchFamily="34" charset="0"/>
                <a:ea typeface="Microsoft YaHei UI Light" panose="020B0502040204020203" pitchFamily="34" charset="-122"/>
                <a:cs typeface="Nirmala UI Semilight" panose="020B0402040204020203" pitchFamily="34" charset="0"/>
              </a:rPr>
              <a:t>A</a:t>
            </a:r>
            <a:r>
              <a:rPr lang="pl-PL" sz="2000" i="0" strike="noStrike" dirty="0">
                <a:solidFill>
                  <a:srgbClr val="92D050"/>
                </a:solidFill>
                <a:effectLst/>
                <a:latin typeface="Bahnschrift" panose="020B0502040204020203" pitchFamily="34" charset="0"/>
                <a:ea typeface="Microsoft YaHei UI Light" panose="020B0502040204020203" pitchFamily="34" charset="-122"/>
                <a:cs typeface="Nirmala UI Semilight" panose="020B0402040204020203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ntropogeniczne</a:t>
            </a:r>
            <a:r>
              <a:rPr lang="pl-PL" sz="2000" i="0" dirty="0">
                <a:effectLst/>
                <a:latin typeface="Bahnschrift" panose="020B0502040204020203" pitchFamily="34" charset="0"/>
                <a:ea typeface="Microsoft YaHei UI Light" panose="020B0502040204020203" pitchFamily="34" charset="-122"/>
                <a:cs typeface="Nirmala UI Semilight" panose="020B0402040204020203" pitchFamily="34" charset="0"/>
              </a:rPr>
              <a:t> – powstają w wyniku działalność człowieka</a:t>
            </a:r>
            <a:r>
              <a:rPr lang="pl-PL" sz="2000" dirty="0">
                <a:latin typeface="Bahnschrift" panose="020B0502040204020203" pitchFamily="34" charset="0"/>
                <a:ea typeface="Microsoft YaHei UI Light" panose="020B0502040204020203" pitchFamily="34" charset="-122"/>
                <a:cs typeface="Nirmala UI Semilight" panose="020B0402040204020203" pitchFamily="34" charset="0"/>
              </a:rPr>
              <a:t>.</a:t>
            </a:r>
            <a:r>
              <a:rPr lang="pl-PL" sz="2000" i="0" dirty="0">
                <a:effectLst/>
                <a:latin typeface="Bahnschrift" panose="020B0502040204020203" pitchFamily="34" charset="0"/>
                <a:ea typeface="Microsoft YaHei UI Light" panose="020B0502040204020203" pitchFamily="34" charset="-122"/>
                <a:cs typeface="Nirmala UI Semilight" panose="020B0402040204020203" pitchFamily="34" charset="0"/>
              </a:rPr>
              <a:t>  </a:t>
            </a:r>
          </a:p>
          <a:p>
            <a:pPr marL="0" indent="0">
              <a:buNone/>
            </a:pPr>
            <a:r>
              <a:rPr lang="pl-PL" sz="2000" i="0" dirty="0">
                <a:effectLst/>
                <a:latin typeface="Bahnschrift" panose="020B0502040204020203" pitchFamily="34" charset="0"/>
                <a:ea typeface="Microsoft YaHei UI Light" panose="020B0502040204020203" pitchFamily="34" charset="-122"/>
                <a:cs typeface="Nirmala UI Semilight" panose="020B0402040204020203" pitchFamily="34" charset="0"/>
              </a:rPr>
              <a:t>            Ze względu na miejsce powstawania dzielmy je na:</a:t>
            </a:r>
          </a:p>
          <a:p>
            <a:pPr algn="just"/>
            <a:r>
              <a:rPr lang="pl-PL" sz="2000" i="0" dirty="0">
                <a:effectLst/>
                <a:latin typeface="Bahnschrift" panose="020B0502040204020203" pitchFamily="34" charset="0"/>
                <a:ea typeface="Microsoft YaHei UI Light" panose="020B0502040204020203" pitchFamily="34" charset="-122"/>
                <a:cs typeface="Nirmala UI Semilight" panose="020B0402040204020203" pitchFamily="34" charset="0"/>
              </a:rPr>
              <a:t>• przemysłowe – ścieki uwalniane do wód przez zakłady przemysłowe</a:t>
            </a:r>
            <a:br>
              <a:rPr lang="pl-PL" sz="2000" i="0" dirty="0">
                <a:effectLst/>
                <a:latin typeface="Bahnschrift" panose="020B0502040204020203" pitchFamily="34" charset="0"/>
                <a:ea typeface="Microsoft YaHei UI Light" panose="020B0502040204020203" pitchFamily="34" charset="-122"/>
                <a:cs typeface="Nirmala UI Semilight" panose="020B0402040204020203" pitchFamily="34" charset="0"/>
              </a:rPr>
            </a:br>
            <a:r>
              <a:rPr lang="pl-PL" sz="2000" i="0" dirty="0">
                <a:effectLst/>
                <a:latin typeface="Bahnschrift" panose="020B0502040204020203" pitchFamily="34" charset="0"/>
                <a:ea typeface="Microsoft YaHei UI Light" panose="020B0502040204020203" pitchFamily="34" charset="-122"/>
                <a:cs typeface="Nirmala UI Semilight" panose="020B0402040204020203" pitchFamily="34" charset="0"/>
              </a:rPr>
              <a:t>• komunalne – ścieki i odpady powstające w gospodarstwach domowych</a:t>
            </a:r>
            <a:br>
              <a:rPr lang="pl-PL" sz="2000" i="0" dirty="0">
                <a:effectLst/>
                <a:latin typeface="Bahnschrift" panose="020B0502040204020203" pitchFamily="34" charset="0"/>
                <a:ea typeface="Microsoft YaHei UI Light" panose="020B0502040204020203" pitchFamily="34" charset="-122"/>
                <a:cs typeface="Nirmala UI Semilight" panose="020B0402040204020203" pitchFamily="34" charset="0"/>
              </a:rPr>
            </a:br>
            <a:r>
              <a:rPr lang="pl-PL" sz="2000" i="0" dirty="0">
                <a:effectLst/>
                <a:latin typeface="Bahnschrift" panose="020B0502040204020203" pitchFamily="34" charset="0"/>
                <a:ea typeface="Microsoft YaHei UI Light" panose="020B0502040204020203" pitchFamily="34" charset="-122"/>
                <a:cs typeface="Nirmala UI Semilight" panose="020B0402040204020203" pitchFamily="34" charset="0"/>
              </a:rPr>
              <a:t>• rolnicze – substancje chemiczne stosowane w rolnictwie w celu   poprawy żyzności gleby i ochrony przed szkodnikami;</a:t>
            </a:r>
          </a:p>
          <a:p>
            <a:pPr algn="just"/>
            <a:r>
              <a:rPr lang="pl-PL" sz="2000" i="0" dirty="0">
                <a:effectLst/>
                <a:latin typeface="Bahnschrift" panose="020B0502040204020203" pitchFamily="34" charset="0"/>
                <a:ea typeface="Microsoft YaHei UI Light" panose="020B0502040204020203" pitchFamily="34" charset="-122"/>
                <a:cs typeface="Nirmala UI Semilight" panose="020B0402040204020203" pitchFamily="34" charset="0"/>
              </a:rPr>
              <a:t>Zanieczyszczenia antropogeniczne dostają się do zbiorników wodnych z gleby oraz z powietrza. W pierwszym przypadku są to głównie spływy z pól uprawnych i terenów, na których znajdują się składowiska odpadów (po obfitych opadach deszczu, pokłady śniegu w czasie roztopów). W drugim przypadku do wód dostają pyły lub zanieczyszczone gazami wody opadowe (kwaśne deszcze).</a:t>
            </a:r>
          </a:p>
          <a:p>
            <a:endParaRPr lang="pl-PL" dirty="0">
              <a:latin typeface="Microsoft YaHei UI Light" panose="020B0502040204020203" pitchFamily="34" charset="-122"/>
              <a:ea typeface="Microsoft YaHei UI Light" panose="020B0502040204020203" pitchFamily="34" charset="-122"/>
            </a:endParaRPr>
          </a:p>
        </p:txBody>
      </p:sp>
      <p:pic>
        <p:nvPicPr>
          <p:cNvPr id="5122" name="Picture 2" descr="Ekspert: polskie wody będą zanieczyszczone jeszcze przez...">
            <a:extLst>
              <a:ext uri="{FF2B5EF4-FFF2-40B4-BE49-F238E27FC236}">
                <a16:creationId xmlns:a16="http://schemas.microsoft.com/office/drawing/2014/main" id="{10918916-A8A8-4FD3-956C-BD95E2F0DA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1568" y="1758462"/>
            <a:ext cx="2250831" cy="304800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7716429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60A40D6-ACD1-4295-854A-2C0014C7F3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750" y="623544"/>
            <a:ext cx="6730512" cy="1371600"/>
          </a:xfrm>
        </p:spPr>
        <p:txBody>
          <a:bodyPr>
            <a:normAutofit/>
          </a:bodyPr>
          <a:lstStyle/>
          <a:p>
            <a:r>
              <a:rPr lang="pl-PL" sz="3600" dirty="0">
                <a:solidFill>
                  <a:schemeClr val="tx2">
                    <a:lumMod val="50000"/>
                  </a:schemeClr>
                </a:solidFill>
                <a:latin typeface="Impact" panose="020B0806030902050204" pitchFamily="34" charset="0"/>
              </a:rPr>
              <a:t>ŹRÓDŁA ZANIECZYSZCZANIA WÓD</a:t>
            </a:r>
            <a:endParaRPr lang="pl-PL" sz="36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D163603-97E9-4702-A3D0-14464AADFA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8475" y="1931670"/>
            <a:ext cx="6120910" cy="3859530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pl-PL" sz="3800" b="1" i="0" dirty="0">
                <a:solidFill>
                  <a:srgbClr val="000000"/>
                </a:solidFill>
                <a:effectLst/>
                <a:latin typeface="Bahnschrift" panose="020B0502040204020203" pitchFamily="34" charset="0"/>
                <a:ea typeface="Microsoft YaHei UI Light" panose="020B0502040204020203" pitchFamily="34" charset="-122"/>
              </a:rPr>
              <a:t>Główne źródła antropogenicznych zanieczyszczeń wód:</a:t>
            </a:r>
          </a:p>
          <a:p>
            <a:pPr marL="0" indent="0">
              <a:buNone/>
            </a:pPr>
            <a:r>
              <a:rPr lang="pl-PL" sz="2600" b="0" i="0" dirty="0">
                <a:solidFill>
                  <a:srgbClr val="000000"/>
                </a:solidFill>
                <a:effectLst/>
                <a:latin typeface="Bahnschrift" panose="020B0502040204020203" pitchFamily="34" charset="0"/>
                <a:ea typeface="Microsoft YaHei UI Light" panose="020B0502040204020203" pitchFamily="34" charset="-122"/>
              </a:rPr>
              <a:t>1. Ścieki przemysłowe (m.in. oleje, smary, sole metali ciężkich Hg, Pb, Cd, Cu, Cr, Ni, ).</a:t>
            </a:r>
          </a:p>
          <a:p>
            <a:pPr marL="0" indent="0">
              <a:buNone/>
            </a:pPr>
            <a:r>
              <a:rPr lang="pl-PL" sz="2600" b="0" i="0" dirty="0">
                <a:solidFill>
                  <a:srgbClr val="000000"/>
                </a:solidFill>
                <a:effectLst/>
                <a:latin typeface="Bahnschrift" panose="020B0502040204020203" pitchFamily="34" charset="0"/>
                <a:ea typeface="Microsoft YaHei UI Light" panose="020B0502040204020203" pitchFamily="34" charset="-122"/>
              </a:rPr>
              <a:t>2. Ścieki komunalne (m.in. fekalia, detergenty, opakowania zawierające toksyczne substancje, resztki farb, lakierów, rozpuszczalników itp.) oraz spływy z wysypisk śmieci.</a:t>
            </a:r>
          </a:p>
          <a:p>
            <a:pPr marL="0" indent="0">
              <a:buNone/>
            </a:pPr>
            <a:r>
              <a:rPr lang="pl-PL" sz="2600" b="0" i="0" dirty="0">
                <a:solidFill>
                  <a:srgbClr val="000000"/>
                </a:solidFill>
                <a:effectLst/>
                <a:latin typeface="Bahnschrift" panose="020B0502040204020203" pitchFamily="34" charset="0"/>
                <a:ea typeface="Microsoft YaHei UI Light" panose="020B0502040204020203" pitchFamily="34" charset="-122"/>
              </a:rPr>
              <a:t>3. Środki chemiczne stosowane w rolnictwie:</a:t>
            </a:r>
          </a:p>
          <a:p>
            <a:pPr marL="0" indent="0">
              <a:buNone/>
            </a:pPr>
            <a:r>
              <a:rPr lang="pl-PL" sz="2600" b="0" i="0" dirty="0">
                <a:solidFill>
                  <a:srgbClr val="000000"/>
                </a:solidFill>
                <a:effectLst/>
                <a:latin typeface="Bahnschrift" panose="020B0502040204020203" pitchFamily="34" charset="0"/>
                <a:ea typeface="Microsoft YaHei UI Light" panose="020B0502040204020203" pitchFamily="34" charset="-122"/>
              </a:rPr>
              <a:t>•pestycydy – zatruwają organizmy żyjące w wodach</a:t>
            </a:r>
            <a:br>
              <a:rPr lang="pl-PL" sz="2600" b="0" i="0" dirty="0">
                <a:solidFill>
                  <a:srgbClr val="000000"/>
                </a:solidFill>
                <a:effectLst/>
                <a:latin typeface="Bahnschrift" panose="020B0502040204020203" pitchFamily="34" charset="0"/>
                <a:ea typeface="Microsoft YaHei UI Light" panose="020B0502040204020203" pitchFamily="34" charset="-122"/>
              </a:rPr>
            </a:br>
            <a:r>
              <a:rPr lang="pl-PL" sz="2600" b="0" i="0" dirty="0">
                <a:solidFill>
                  <a:srgbClr val="000000"/>
                </a:solidFill>
                <a:effectLst/>
                <a:latin typeface="Bahnschrift" panose="020B0502040204020203" pitchFamily="34" charset="0"/>
                <a:ea typeface="Microsoft YaHei UI Light" panose="020B0502040204020203" pitchFamily="34" charset="-122"/>
              </a:rPr>
              <a:t>•nawozy – głównie fosforanowe i azotowe (prowadzą do eutrofizacji wód – „zakwitanie wody”)</a:t>
            </a:r>
          </a:p>
          <a:p>
            <a:pPr marL="0" indent="0">
              <a:buNone/>
            </a:pPr>
            <a:r>
              <a:rPr lang="pl-PL" sz="2600" b="0" i="0" dirty="0">
                <a:solidFill>
                  <a:srgbClr val="000000"/>
                </a:solidFill>
                <a:effectLst/>
                <a:latin typeface="Bahnschrift" panose="020B0502040204020203" pitchFamily="34" charset="0"/>
                <a:ea typeface="Microsoft YaHei UI Light" panose="020B0502040204020203" pitchFamily="34" charset="-122"/>
              </a:rPr>
              <a:t>4. Trujące gazy emitowane z fabryk, kopalń, gospodarstw domowych i środków komunikacyjnych, które w atmosferze łączą się z opadami i trafią do wody w postaci kwaśnych deszczy.</a:t>
            </a:r>
          </a:p>
          <a:p>
            <a:pPr marL="0" indent="0">
              <a:buNone/>
            </a:pPr>
            <a:r>
              <a:rPr lang="pl-PL" sz="2600" b="0" i="0" dirty="0">
                <a:solidFill>
                  <a:srgbClr val="000000"/>
                </a:solidFill>
                <a:effectLst/>
                <a:latin typeface="Bahnschrift" panose="020B0502040204020203" pitchFamily="34" charset="0"/>
                <a:ea typeface="Microsoft YaHei UI Light" panose="020B0502040204020203" pitchFamily="34" charset="-122"/>
              </a:rPr>
              <a:t>5. Trujące gazy i pyły, pochodzące z fabryk, które opadają z atmosfery do wody („kwaśne opady”)</a:t>
            </a:r>
            <a:r>
              <a:rPr lang="pl-PL" sz="2600" dirty="0">
                <a:solidFill>
                  <a:srgbClr val="000000"/>
                </a:solidFill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.</a:t>
            </a:r>
            <a:endParaRPr lang="pl-PL" sz="2600" b="0" i="0" dirty="0">
              <a:solidFill>
                <a:srgbClr val="000000"/>
              </a:solidFill>
              <a:effectLst/>
              <a:latin typeface="Microsoft YaHei UI Light" panose="020B0502040204020203" pitchFamily="34" charset="-122"/>
              <a:ea typeface="Microsoft YaHei UI Light" panose="020B0502040204020203" pitchFamily="34" charset="-122"/>
            </a:endParaRPr>
          </a:p>
          <a:p>
            <a:endParaRPr lang="pl-PL" dirty="0"/>
          </a:p>
        </p:txBody>
      </p:sp>
      <p:pic>
        <p:nvPicPr>
          <p:cNvPr id="4098" name="Picture 2" descr="Rzeka to nie śmietnik! Wody Polskie apelują">
            <a:extLst>
              <a:ext uri="{FF2B5EF4-FFF2-40B4-BE49-F238E27FC236}">
                <a16:creationId xmlns:a16="http://schemas.microsoft.com/office/drawing/2014/main" id="{487C9863-797D-49F9-8268-638EF06777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3046" y="1639253"/>
            <a:ext cx="3205529" cy="327271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4133548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3B49C56-C99B-464A-B106-4C92474C3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125" y="394944"/>
            <a:ext cx="10058400" cy="1371600"/>
          </a:xfrm>
        </p:spPr>
        <p:txBody>
          <a:bodyPr>
            <a:normAutofit/>
          </a:bodyPr>
          <a:lstStyle/>
          <a:p>
            <a:r>
              <a:rPr lang="pl-PL" dirty="0">
                <a:solidFill>
                  <a:schemeClr val="tx2">
                    <a:lumMod val="50000"/>
                  </a:schemeClr>
                </a:solidFill>
                <a:latin typeface="Impact" panose="020B0806030902050204" pitchFamily="34" charset="0"/>
              </a:rPr>
              <a:t>JAK MOŻEMY OSZCZĘDZAĆ WODĘ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CCBF26C-E50C-4B99-A696-EDAF38F986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19125" y="1640166"/>
            <a:ext cx="5191125" cy="4329456"/>
          </a:xfrm>
        </p:spPr>
        <p:txBody>
          <a:bodyPr>
            <a:normAutofit fontScale="70000" lnSpcReduction="20000"/>
          </a:bodyPr>
          <a:lstStyle/>
          <a:p>
            <a:pPr algn="just" fontAlgn="base">
              <a:buFont typeface="Arial" panose="020B0604020202020204" pitchFamily="34" charset="0"/>
              <a:buChar char="•"/>
            </a:pPr>
            <a:r>
              <a:rPr lang="pl-PL" sz="2600" b="1" i="0" dirty="0">
                <a:solidFill>
                  <a:srgbClr val="263248"/>
                </a:solidFill>
                <a:effectLst/>
                <a:latin typeface="Bahnschrift" panose="020B0502040204020203" pitchFamily="34" charset="0"/>
                <a:ea typeface="Microsoft YaHei UI Light" panose="020B0502040204020203" pitchFamily="34" charset="-122"/>
              </a:rPr>
              <a:t>Elim</a:t>
            </a:r>
            <a:r>
              <a:rPr lang="pl-PL" sz="2600" b="1" i="0" dirty="0">
                <a:solidFill>
                  <a:schemeClr val="tx2">
                    <a:lumMod val="50000"/>
                  </a:schemeClr>
                </a:solidFill>
                <a:effectLst/>
                <a:latin typeface="Bahnschrift" panose="020B0502040204020203" pitchFamily="34" charset="0"/>
                <a:ea typeface="Microsoft YaHei UI Light" panose="020B0502040204020203" pitchFamily="34" charset="-122"/>
              </a:rPr>
              <a:t>inacja cieknących urządzeń w łazience i kuchni</a:t>
            </a:r>
            <a:endParaRPr lang="pl-PL" sz="2600" b="0" i="0" dirty="0">
              <a:solidFill>
                <a:schemeClr val="tx2">
                  <a:lumMod val="50000"/>
                </a:schemeClr>
              </a:solidFill>
              <a:effectLst/>
              <a:latin typeface="Bahnschrift" panose="020B0502040204020203" pitchFamily="34" charset="0"/>
              <a:ea typeface="Microsoft YaHei UI Light" panose="020B0502040204020203" pitchFamily="34" charset="-122"/>
            </a:endParaRPr>
          </a:p>
          <a:p>
            <a:pPr marL="0" indent="0" algn="just">
              <a:buNone/>
            </a:pPr>
            <a:r>
              <a:rPr lang="pl-PL" sz="2600" b="0" i="0" dirty="0">
                <a:solidFill>
                  <a:schemeClr val="tx2">
                    <a:lumMod val="50000"/>
                  </a:schemeClr>
                </a:solidFill>
                <a:effectLst/>
                <a:latin typeface="Bahnschrift" panose="020B0502040204020203" pitchFamily="34" charset="0"/>
                <a:ea typeface="Microsoft YaHei UI Light" panose="020B0502040204020203" pitchFamily="34" charset="-122"/>
              </a:rPr>
              <a:t>Cieknące spłuczki, wycieki z kranów i rur mogą sporo nas kosztować. W zależności od stopnia nieszczelności, z nieszczelnej spłuczki może wyciekać nawet 50 litrów wody dziennie. Strata wody to również strata pieniędzy</a:t>
            </a:r>
          </a:p>
          <a:p>
            <a:pPr algn="just" fontAlgn="base">
              <a:buFont typeface="Arial" panose="020B0604020202020204" pitchFamily="34" charset="0"/>
              <a:buChar char="•"/>
            </a:pPr>
            <a:r>
              <a:rPr lang="pl-PL" sz="2600" b="1" i="0" dirty="0">
                <a:solidFill>
                  <a:schemeClr val="tx2">
                    <a:lumMod val="50000"/>
                  </a:schemeClr>
                </a:solidFill>
                <a:effectLst/>
                <a:latin typeface="Bahnschrift" panose="020B0502040204020203" pitchFamily="34" charset="0"/>
                <a:ea typeface="Microsoft YaHei UI Light" panose="020B0502040204020203" pitchFamily="34" charset="-122"/>
              </a:rPr>
              <a:t>Zakręcanie kranu podczas golenia i mycia zębów</a:t>
            </a:r>
            <a:endParaRPr lang="pl-PL" sz="2600" b="0" i="0" dirty="0">
              <a:solidFill>
                <a:schemeClr val="tx2">
                  <a:lumMod val="50000"/>
                </a:schemeClr>
              </a:solidFill>
              <a:effectLst/>
              <a:latin typeface="Bahnschrift" panose="020B0502040204020203" pitchFamily="34" charset="0"/>
              <a:ea typeface="Microsoft YaHei UI Light" panose="020B0502040204020203" pitchFamily="34" charset="-122"/>
            </a:endParaRPr>
          </a:p>
          <a:p>
            <a:pPr marL="0" indent="0" algn="just">
              <a:buNone/>
            </a:pPr>
            <a:r>
              <a:rPr lang="pl-PL" sz="2600" b="0" i="0" dirty="0">
                <a:solidFill>
                  <a:schemeClr val="tx2">
                    <a:lumMod val="50000"/>
                  </a:schemeClr>
                </a:solidFill>
                <a:effectLst/>
                <a:latin typeface="Bahnschrift" panose="020B0502040204020203" pitchFamily="34" charset="0"/>
                <a:ea typeface="Microsoft YaHei UI Light" panose="020B0502040204020203" pitchFamily="34" charset="-122"/>
              </a:rPr>
              <a:t>To niby banalna rzecz, o której na pozór wszyscy wiemy, a jednak wciąż sprawia nam problemy – mowa o zakręcaniu wody podczas mycia zębów i golenia się. Zakręcając wodę podczas 3-minutowego mycia zębów, obniżymy zużycie wody o 15 litrów.</a:t>
            </a:r>
            <a:endParaRPr lang="pl-PL" sz="2600" dirty="0">
              <a:solidFill>
                <a:schemeClr val="tx2">
                  <a:lumMod val="50000"/>
                </a:schemeClr>
              </a:solidFill>
              <a:latin typeface="Bahnschrift" panose="020B0502040204020203" pitchFamily="34" charset="0"/>
              <a:ea typeface="Microsoft YaHei UI Light" panose="020B0502040204020203" pitchFamily="34" charset="-122"/>
            </a:endParaRPr>
          </a:p>
          <a:p>
            <a:endParaRPr lang="pl-PL" dirty="0"/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2D080118-4FBE-4184-8192-E41ED64DA1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1556993"/>
            <a:ext cx="5191125" cy="4597621"/>
          </a:xfrm>
        </p:spPr>
        <p:txBody>
          <a:bodyPr>
            <a:noAutofit/>
          </a:bodyPr>
          <a:lstStyle/>
          <a:p>
            <a:pPr algn="just"/>
            <a:r>
              <a:rPr lang="pl-PL" b="1" i="0" dirty="0">
                <a:solidFill>
                  <a:schemeClr val="tx2">
                    <a:lumMod val="50000"/>
                  </a:schemeClr>
                </a:solidFill>
                <a:effectLst/>
                <a:latin typeface="Bahnschrift" panose="020B0502040204020203" pitchFamily="34" charset="0"/>
                <a:ea typeface="Microsoft YaHei UI Light" panose="020B0502040204020203" pitchFamily="34" charset="-122"/>
              </a:rPr>
              <a:t>Rezygnacja z kąpieli w wannie na rzecz prysznica</a:t>
            </a:r>
            <a:endParaRPr lang="pl-PL" dirty="0">
              <a:solidFill>
                <a:schemeClr val="tx2">
                  <a:lumMod val="50000"/>
                </a:schemeClr>
              </a:solidFill>
              <a:latin typeface="Bahnschrift" panose="020B0502040204020203" pitchFamily="34" charset="0"/>
              <a:ea typeface="Microsoft YaHei UI Light" panose="020B0502040204020203" pitchFamily="34" charset="-122"/>
            </a:endParaRPr>
          </a:p>
          <a:p>
            <a:pPr marL="0" indent="0" algn="just">
              <a:buNone/>
            </a:pPr>
            <a:r>
              <a:rPr lang="pl-PL" b="0" i="0" dirty="0">
                <a:solidFill>
                  <a:schemeClr val="tx2">
                    <a:lumMod val="50000"/>
                  </a:schemeClr>
                </a:solidFill>
                <a:effectLst/>
                <a:latin typeface="Bahnschrift" panose="020B0502040204020203" pitchFamily="34" charset="0"/>
                <a:ea typeface="Microsoft YaHei UI Light" panose="020B0502040204020203" pitchFamily="34" charset="-122"/>
              </a:rPr>
              <a:t>Dla porównania, jeden 5-minutowy prysznic to zużycie około 50 litrów wody. Rezygnując z wanny na poczet </a:t>
            </a:r>
            <a:r>
              <a:rPr lang="pl-PL" b="0" i="0" u="none" strike="noStrike" dirty="0">
                <a:solidFill>
                  <a:schemeClr val="tx2">
                    <a:lumMod val="50000"/>
                  </a:schemeClr>
                </a:solidFill>
                <a:effectLst/>
                <a:latin typeface="Bahnschrift" panose="020B0502040204020203" pitchFamily="34" charset="0"/>
                <a:ea typeface="Microsoft YaHei UI Light" panose="020B0502040204020203" pitchFamily="34" charset="-122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kabiny prysznicowej</a:t>
            </a:r>
            <a:r>
              <a:rPr lang="pl-PL" b="0" i="0" dirty="0">
                <a:solidFill>
                  <a:schemeClr val="tx2">
                    <a:lumMod val="50000"/>
                  </a:schemeClr>
                </a:solidFill>
                <a:effectLst/>
                <a:latin typeface="Bahnschrift" panose="020B0502040204020203" pitchFamily="34" charset="0"/>
                <a:ea typeface="Microsoft YaHei UI Light" panose="020B0502040204020203" pitchFamily="34" charset="-122"/>
              </a:rPr>
              <a:t>, w skali roku jedna osoba może oszczędzić nawet 180 zł</a:t>
            </a:r>
          </a:p>
          <a:p>
            <a:pPr algn="just"/>
            <a:r>
              <a:rPr lang="pl-PL" b="1" i="0" dirty="0">
                <a:solidFill>
                  <a:schemeClr val="tx2">
                    <a:lumMod val="50000"/>
                  </a:schemeClr>
                </a:solidFill>
                <a:effectLst/>
                <a:latin typeface="Bahnschrift" panose="020B0502040204020203" pitchFamily="34" charset="0"/>
                <a:ea typeface="Microsoft YaHei UI Light" panose="020B0502040204020203" pitchFamily="34" charset="-122"/>
              </a:rPr>
              <a:t>Zmywarki zazwyczaj zużywają mniej wody niż ręczne mycie naczyń</a:t>
            </a:r>
            <a:r>
              <a:rPr lang="pl-PL" b="0" i="0" dirty="0">
                <a:solidFill>
                  <a:schemeClr val="tx2">
                    <a:lumMod val="50000"/>
                  </a:schemeClr>
                </a:solidFill>
                <a:effectLst/>
                <a:latin typeface="Bahnschrift" panose="020B0502040204020203" pitchFamily="34" charset="0"/>
                <a:ea typeface="Microsoft YaHei UI Light" panose="020B0502040204020203" pitchFamily="34" charset="-122"/>
              </a:rPr>
              <a:t>. Zmywarka zużywa nie tylko mniej wody, pozwala też zaoszczędzić czas.</a:t>
            </a:r>
          </a:p>
          <a:p>
            <a:pPr marL="0" indent="0" algn="just">
              <a:buNone/>
            </a:pPr>
            <a:r>
              <a:rPr lang="pl-PL" b="1" i="0" dirty="0">
                <a:solidFill>
                  <a:schemeClr val="tx2">
                    <a:lumMod val="50000"/>
                  </a:schemeClr>
                </a:solidFill>
                <a:effectLst/>
                <a:latin typeface="Bahnschrift" panose="020B0502040204020203" pitchFamily="34" charset="0"/>
                <a:ea typeface="Microsoft YaHei UI Light" panose="020B0502040204020203" pitchFamily="34" charset="-122"/>
              </a:rPr>
              <a:t>Nie używaj bieżącej ciepłej wody do rozmrażania żywności</a:t>
            </a:r>
            <a:r>
              <a:rPr lang="pl-PL" b="0" i="0" dirty="0">
                <a:solidFill>
                  <a:schemeClr val="tx2">
                    <a:lumMod val="50000"/>
                  </a:schemeClr>
                </a:solidFill>
                <a:effectLst/>
                <a:latin typeface="Bahnschrift" panose="020B0502040204020203" pitchFamily="34" charset="0"/>
                <a:ea typeface="Microsoft YaHei UI Light" panose="020B0502040204020203" pitchFamily="34" charset="-122"/>
              </a:rPr>
              <a:t>. Lepiej rozmrażać żywność w lodówce. Zaoszczędzisz wodę i jednocześnie prąd, bo lodówka skorzysta z chłodu uwalnianego z rozmrażanej żywności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62004104"/>
      </p:ext>
    </p:extLst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C8CC68D-7E17-4A81-8520-D964F7BA1A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4350" y="419100"/>
            <a:ext cx="10058400" cy="1371600"/>
          </a:xfrm>
        </p:spPr>
        <p:txBody>
          <a:bodyPr>
            <a:normAutofit/>
          </a:bodyPr>
          <a:lstStyle/>
          <a:p>
            <a:pPr algn="ctr"/>
            <a:r>
              <a:rPr lang="pl-PL" sz="3600" dirty="0">
                <a:solidFill>
                  <a:schemeClr val="tx2">
                    <a:lumMod val="50000"/>
                  </a:schemeClr>
                </a:solidFill>
                <a:latin typeface="Impact" panose="020B0806030902050204" pitchFamily="34" charset="0"/>
              </a:rPr>
              <a:t>WODA  A  ZMIANY  KLIMATU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C411DF3-F3F3-47E9-824D-6F53A87EB0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0525" y="1388744"/>
            <a:ext cx="11087100" cy="4905269"/>
          </a:xfrm>
        </p:spPr>
        <p:txBody>
          <a:bodyPr>
            <a:noAutofit/>
          </a:bodyPr>
          <a:lstStyle/>
          <a:p>
            <a:pPr algn="just"/>
            <a:r>
              <a:rPr lang="pl-PL" b="1" i="0" dirty="0">
                <a:solidFill>
                  <a:schemeClr val="tx2">
                    <a:lumMod val="50000"/>
                  </a:schemeClr>
                </a:solidFill>
                <a:effectLst/>
                <a:latin typeface="Bahnschrift" panose="020B0502040204020203" pitchFamily="34" charset="0"/>
                <a:ea typeface="Microsoft YaHei UI Light" panose="020B0502040204020203" pitchFamily="34" charset="-122"/>
              </a:rPr>
              <a:t>Zmiany klimatyczne</a:t>
            </a:r>
            <a:r>
              <a:rPr lang="pl-PL" b="0" i="0" dirty="0">
                <a:solidFill>
                  <a:schemeClr val="tx2">
                    <a:lumMod val="50000"/>
                  </a:schemeClr>
                </a:solidFill>
                <a:effectLst/>
                <a:latin typeface="Bahnschrift" panose="020B0502040204020203" pitchFamily="34" charset="0"/>
                <a:ea typeface="Microsoft YaHei UI Light" panose="020B0502040204020203" pitchFamily="34" charset="-122"/>
              </a:rPr>
              <a:t> wpływają bezpośrednio na światowe zasoby </a:t>
            </a:r>
            <a:r>
              <a:rPr lang="pl-PL" b="1" i="0" dirty="0">
                <a:solidFill>
                  <a:schemeClr val="tx2">
                    <a:lumMod val="50000"/>
                  </a:schemeClr>
                </a:solidFill>
                <a:effectLst/>
                <a:latin typeface="Bahnschrift" panose="020B0502040204020203" pitchFamily="34" charset="0"/>
                <a:ea typeface="Microsoft YaHei UI Light" panose="020B0502040204020203" pitchFamily="34" charset="-122"/>
              </a:rPr>
              <a:t>wody</a:t>
            </a:r>
            <a:r>
              <a:rPr lang="pl-PL" b="0" i="0" dirty="0">
                <a:solidFill>
                  <a:schemeClr val="tx2">
                    <a:lumMod val="50000"/>
                  </a:schemeClr>
                </a:solidFill>
                <a:effectLst/>
                <a:latin typeface="Bahnschrift" panose="020B0502040204020203" pitchFamily="34" charset="0"/>
                <a:ea typeface="Microsoft YaHei UI Light" panose="020B0502040204020203" pitchFamily="34" charset="-122"/>
              </a:rPr>
              <a:t>, a prognozy wskazują, że tam, gdzie jest dużo opadów, będzie ich jeszcze więcej, natomiast tam, gdzie </a:t>
            </a:r>
            <a:r>
              <a:rPr lang="pl-PL" b="1" i="0" dirty="0">
                <a:solidFill>
                  <a:schemeClr val="tx2">
                    <a:lumMod val="50000"/>
                  </a:schemeClr>
                </a:solidFill>
                <a:effectLst/>
                <a:latin typeface="Bahnschrift" panose="020B0502040204020203" pitchFamily="34" charset="0"/>
                <a:ea typeface="Microsoft YaHei UI Light" panose="020B0502040204020203" pitchFamily="34" charset="-122"/>
              </a:rPr>
              <a:t>wody</a:t>
            </a:r>
            <a:r>
              <a:rPr lang="pl-PL" b="0" i="0" dirty="0">
                <a:solidFill>
                  <a:schemeClr val="tx2">
                    <a:lumMod val="50000"/>
                  </a:schemeClr>
                </a:solidFill>
                <a:effectLst/>
                <a:latin typeface="Bahnschrift" panose="020B0502040204020203" pitchFamily="34" charset="0"/>
                <a:ea typeface="Microsoft YaHei UI Light" panose="020B0502040204020203" pitchFamily="34" charset="-122"/>
              </a:rPr>
              <a:t> brakuje, będzie jej jeszcze mniej. Globalne ocieplenie sprawia, że topnieją lodowce.</a:t>
            </a:r>
          </a:p>
          <a:p>
            <a:pPr algn="just"/>
            <a:r>
              <a:rPr lang="pl-PL" b="0" i="0" dirty="0">
                <a:solidFill>
                  <a:schemeClr val="tx2">
                    <a:lumMod val="50000"/>
                  </a:schemeClr>
                </a:solidFill>
                <a:effectLst/>
                <a:latin typeface="Bahnschrift" panose="020B0502040204020203" pitchFamily="34" charset="0"/>
                <a:ea typeface="Microsoft YaHei Light" panose="020B0502040204020203" pitchFamily="34" charset="-122"/>
              </a:rPr>
              <a:t>Zmiany klimatu wpływają również na inne aspekty. Ostatnie doniesienia o dramatycznym zjawisku </a:t>
            </a:r>
            <a:r>
              <a:rPr lang="pl-PL" b="0" i="0" u="none" strike="noStrike" dirty="0">
                <a:solidFill>
                  <a:schemeClr val="tx2">
                    <a:lumMod val="50000"/>
                  </a:schemeClr>
                </a:solidFill>
                <a:effectLst/>
                <a:latin typeface="Bahnschrift" panose="020B0502040204020203" pitchFamily="34" charset="0"/>
                <a:ea typeface="Microsoft YaHei Light" panose="020B0502040204020203" pitchFamily="34" charset="-122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wybielania raf koralowych</a:t>
            </a:r>
            <a:r>
              <a:rPr lang="pl-PL" b="0" i="0" dirty="0">
                <a:solidFill>
                  <a:schemeClr val="tx2">
                    <a:lumMod val="50000"/>
                  </a:schemeClr>
                </a:solidFill>
                <a:effectLst/>
                <a:latin typeface="Bahnschrift" panose="020B0502040204020203" pitchFamily="34" charset="0"/>
                <a:ea typeface="Microsoft YaHei Light" panose="020B0502040204020203" pitchFamily="34" charset="-122"/>
              </a:rPr>
              <a:t>, głównie z powodu wzrostu temperatury wody w Oceanie Spokojnym i Indyjskim, zwróciły uwagę na wpływ, jaki „oceaniczne fale upałów” wywierają na lokalne ekosystemy morskie. Nawet niewielka zmiana któregokolwiek z kluczowych parametrów, na przykład temperatury wody czy poziomu zasolenia lub tlenu, może mieć negatywny wpływ na te wrażliwe ekosystemy.</a:t>
            </a:r>
          </a:p>
        </p:txBody>
      </p:sp>
      <p:pic>
        <p:nvPicPr>
          <p:cNvPr id="2050" name="Picture 2" descr="Cud natury zmienił się w las trupów. Wielka Rafa Koralowa zniszczona jak  nigdy dotąd">
            <a:extLst>
              <a:ext uri="{FF2B5EF4-FFF2-40B4-BE49-F238E27FC236}">
                <a16:creationId xmlns:a16="http://schemas.microsoft.com/office/drawing/2014/main" id="{585C6574-213E-4092-A95D-59454D1B97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4984" y="4122452"/>
            <a:ext cx="7561385" cy="185631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0756804"/>
      </p:ext>
    </p:extLst>
  </p:cSld>
  <p:clrMapOvr>
    <a:masterClrMapping/>
  </p:clrMapOvr>
  <p:transition spd="slow">
    <p:cover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3C6C9CB-0007-4EF8-AEB6-E47E47DB71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0049" y="228600"/>
            <a:ext cx="10058400" cy="1371600"/>
          </a:xfrm>
        </p:spPr>
        <p:txBody>
          <a:bodyPr>
            <a:normAutofit/>
          </a:bodyPr>
          <a:lstStyle/>
          <a:p>
            <a:pPr algn="ctr"/>
            <a:r>
              <a:rPr lang="pl-PL" sz="3200" dirty="0">
                <a:solidFill>
                  <a:schemeClr val="tx2">
                    <a:lumMod val="50000"/>
                  </a:schemeClr>
                </a:solidFill>
                <a:latin typeface="Impact" panose="020B0806030902050204" pitchFamily="34" charset="0"/>
              </a:rPr>
              <a:t>WODA A ZMIANY KLIMATU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B651235-67E8-4250-A49F-E3017F1A89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2369" y="1228725"/>
            <a:ext cx="7631723" cy="509778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l-PL" sz="1900" b="0" i="0" dirty="0">
                <a:solidFill>
                  <a:srgbClr val="333333"/>
                </a:solidFill>
                <a:effectLst/>
                <a:latin typeface="Bahnschrift" panose="020B0502040204020203" pitchFamily="34" charset="0"/>
                <a:ea typeface="Microsoft YaHei Light" panose="020B0502040204020203" pitchFamily="34" charset="-122"/>
              </a:rPr>
              <a:t>Topnieją lodowce oraz zmniejsza się pokrywa śnieżna i lodowa.         Zmianom ulega również rozkład opadów, w wyniku czego wilgotne regiony w Europie stają się ogólnie jeszcze bardziej wilgotne, a regiony suche jeszcze bardziej suche. Jednocześnie ekstremalne zjawiska pogodowe będące wynikiem zmian klimatu, takie jak fale upałów, obfite opady i długotrwałe susze, występują coraz częściej, a poziom ich intensywności wzrasta.</a:t>
            </a:r>
          </a:p>
          <a:p>
            <a:pPr marL="0" indent="0" algn="just">
              <a:buNone/>
            </a:pPr>
            <a:r>
              <a:rPr lang="pl-PL" sz="1900" b="0" i="0" dirty="0">
                <a:solidFill>
                  <a:srgbClr val="333333"/>
                </a:solidFill>
                <a:effectLst/>
                <a:latin typeface="Bahnschrift" panose="020B0502040204020203" pitchFamily="34" charset="0"/>
                <a:ea typeface="Microsoft YaHei Light" panose="020B0502040204020203" pitchFamily="34" charset="-122"/>
              </a:rPr>
              <a:t>Zmiany klimatu przyczyniły się również do zwiększenia średniej temperatury wody w rzekach i jeziorach, a także do skrócenia długości okresów występowania pokrywy lodowej. Zmiany te, wraz z nasileniem nurtu wody w okresie zimowym i jego zmniejszeniem w okresie letnim, mają istotny wpływ na jakość wody i ekosystemy słodkowodne. </a:t>
            </a:r>
          </a:p>
          <a:p>
            <a:pPr marL="0" indent="0">
              <a:buNone/>
            </a:pPr>
            <a:r>
              <a:rPr lang="pl-PL" sz="1900" b="0" i="0" dirty="0">
                <a:solidFill>
                  <a:schemeClr val="tx2">
                    <a:lumMod val="50000"/>
                  </a:schemeClr>
                </a:solidFill>
                <a:effectLst/>
                <a:latin typeface="Bahnschrift" panose="020B0502040204020203" pitchFamily="34" charset="0"/>
                <a:ea typeface="Microsoft YaHei Light" panose="020B0502040204020203" pitchFamily="34" charset="-122"/>
              </a:rPr>
              <a:t>Szacuje się, że oceany – największy pochłaniacz dwutlenku węgla na naszej planecie – pochłonęły około 40% całości dwutlenku węgla emitowanego przez ludzi od czasu rewolucji przemysłowej.</a:t>
            </a:r>
          </a:p>
          <a:p>
            <a:pPr marL="0" indent="0">
              <a:buNone/>
            </a:pPr>
            <a:r>
              <a:rPr lang="pl-PL" sz="1900" b="0" i="0" dirty="0">
                <a:solidFill>
                  <a:schemeClr val="tx2">
                    <a:lumMod val="50000"/>
                  </a:schemeClr>
                </a:solidFill>
                <a:effectLst/>
                <a:latin typeface="Bahnschrift" panose="020B0502040204020203" pitchFamily="34" charset="0"/>
                <a:ea typeface="Microsoft YaHei Light" panose="020B0502040204020203" pitchFamily="34" charset="-122"/>
              </a:rPr>
              <a:t>Badania naukowe dowodzą: zmiany klimatu postępują i mają coraz większy wpływ na nasze życie. Tempo tych zmian sprawia, że dziś        2,2 mld ludzi nie ma dostępu do wody pitnej</a:t>
            </a:r>
            <a:endParaRPr lang="pl-PL" sz="1900" dirty="0">
              <a:solidFill>
                <a:schemeClr val="tx2">
                  <a:lumMod val="50000"/>
                </a:schemeClr>
              </a:solidFill>
              <a:latin typeface="Bahnschrift" panose="020B0502040204020203" pitchFamily="34" charset="0"/>
              <a:ea typeface="Microsoft YaHei Light" panose="020B0502040204020203" pitchFamily="34" charset="-122"/>
            </a:endParaRPr>
          </a:p>
          <a:p>
            <a:endParaRPr lang="pl-PL" sz="2000" dirty="0">
              <a:latin typeface="Microsoft YaHei Light" panose="020B0502040204020203" pitchFamily="34" charset="-122"/>
              <a:ea typeface="Microsoft YaHei Light" panose="020B0502040204020203" pitchFamily="34" charset="-122"/>
            </a:endParaRPr>
          </a:p>
        </p:txBody>
      </p:sp>
      <p:pic>
        <p:nvPicPr>
          <p:cNvPr id="1026" name="Picture 2" descr="Katastrofa. Woda z lodowców zaleje świat">
            <a:extLst>
              <a:ext uri="{FF2B5EF4-FFF2-40B4-BE49-F238E27FC236}">
                <a16:creationId xmlns:a16="http://schemas.microsoft.com/office/drawing/2014/main" id="{275F7F10-5663-4886-BAC4-92E2583961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51006">
            <a:off x="8661107" y="1713994"/>
            <a:ext cx="2810348" cy="3453081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7873972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FD7565-7F32-480A-B430-15253AA0E6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14019"/>
            <a:ext cx="10058400" cy="1371600"/>
          </a:xfrm>
        </p:spPr>
        <p:txBody>
          <a:bodyPr/>
          <a:lstStyle/>
          <a:p>
            <a:r>
              <a:rPr lang="pl-PL" dirty="0">
                <a:latin typeface="Impact" panose="020B0806030902050204" pitchFamily="34" charset="0"/>
              </a:rPr>
              <a:t>ŹRÓDŁA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DE3A09F-609B-46FE-AEF8-7A4573228D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1525" y="1684020"/>
            <a:ext cx="10058400" cy="4354830"/>
          </a:xfrm>
        </p:spPr>
        <p:txBody>
          <a:bodyPr>
            <a:normAutofit/>
          </a:bodyPr>
          <a:lstStyle/>
          <a:p>
            <a:r>
              <a:rPr lang="pl-PL" dirty="0">
                <a:solidFill>
                  <a:schemeClr val="tx2">
                    <a:lumMod val="50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https://www.eea.europa.eu/pl/sygna142y/sygnaly-2018/artykuly/zmiennosc-klimatu-a-woda-2014</a:t>
            </a:r>
            <a:endParaRPr lang="pl-PL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pl-PL" dirty="0">
                <a:solidFill>
                  <a:schemeClr val="tx2">
                    <a:lumMod val="50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https://biznes.newseria.pl/biuro-prasowe/problemy_spoleczne/gospodarka-wodna-a-zmiany,b1251169970</a:t>
            </a:r>
            <a:endParaRPr lang="pl-PL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pl-PL" dirty="0">
                <a:solidFill>
                  <a:schemeClr val="tx2">
                    <a:lumMod val="50000"/>
                  </a:schemeClr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https://perspektywy.pl/portal/index.php?option=com_content&amp;view=article&amp;id=4575:woda-a-zmiany-klimatu-raport-onz&amp;catid=105&amp;Itemid=119</a:t>
            </a:r>
            <a:endParaRPr lang="pl-PL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pl-PL" dirty="0">
                <a:solidFill>
                  <a:schemeClr val="tx2">
                    <a:lumMod val="50000"/>
                  </a:schemeClr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https://epodreczniki.pl/b/zrodla-zanieczyszczenia-wody/Pbaxuzr6M</a:t>
            </a:r>
            <a:endParaRPr lang="pl-PL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pl-PL" dirty="0">
                <a:solidFill>
                  <a:schemeClr val="tx2">
                    <a:lumMod val="50000"/>
                  </a:schemeClr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https://scholar.google.pl/scholar?q=%C5%B9r%C3%B3d%C5%82a+zanieczyszczenia+w%C3%B3d&amp;hl=pl&amp;as_sdt=0&amp;as_vis=1&amp;oi=scholart</a:t>
            </a:r>
            <a:endParaRPr lang="pl-PL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pl-PL" dirty="0">
                <a:solidFill>
                  <a:schemeClr val="tx2">
                    <a:lumMod val="50000"/>
                  </a:schemeClr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http://perspektywy.pl/portal/index.php?option=com_content&amp;view=article&amp;id=4575:woda-a-zmiany-klimatu-raport-onz&amp;catid=105&amp;Itemid=119</a:t>
            </a:r>
            <a:endParaRPr lang="pl-PL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pl-PL" dirty="0">
                <a:solidFill>
                  <a:schemeClr val="tx2">
                    <a:lumMod val="50000"/>
                  </a:schemeClr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https://kobiecefinanse.pl/75-sposobow-na-oszczedzanie-wody/</a:t>
            </a:r>
            <a:endParaRPr lang="pl-PL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pl-PL" dirty="0">
                <a:solidFill>
                  <a:schemeClr val="tx2">
                    <a:lumMod val="50000"/>
                  </a:schemeClr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https://www.homebook.pl/artykuly/5306/jak-oszczedzac-wode-9-sposobow-na-oszczedzanie-wody</a:t>
            </a:r>
            <a:endParaRPr lang="pl-PL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pl-PL" dirty="0">
                <a:solidFill>
                  <a:schemeClr val="tx2">
                    <a:lumMod val="50000"/>
                  </a:schemeClr>
                </a:solidFill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https://www.leroymerlin.pl/bohater-w-domu/jak-oszczedzac-wode-w-domu,e17642,l3350.html</a:t>
            </a:r>
            <a:r>
              <a:rPr lang="pl-PL" dirty="0">
                <a:solidFill>
                  <a:schemeClr val="tx2">
                    <a:lumMod val="50000"/>
                  </a:scheme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0036864"/>
      </p:ext>
    </p:extLst>
  </p:cSld>
  <p:clrMapOvr>
    <a:masterClrMapping/>
  </p:clrMapOvr>
  <p:transition spd="slow">
    <p:wip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ydło">
  <a:themeElements>
    <a:clrScheme name="Niebieski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Mydło">
      <a:majorFont>
        <a:latin typeface="Garamond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aramond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Mydło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3F20CFC1-E34F-405B-AA49-5BE0E194F1B3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671BB4D582DB546AF1AB2F5D9BF9706" ma:contentTypeVersion="2" ma:contentTypeDescription="Utwórz nowy dokument." ma:contentTypeScope="" ma:versionID="bc6a994a9c33c0d40179794343a3cc25">
  <xsd:schema xmlns:xsd="http://www.w3.org/2001/XMLSchema" xmlns:xs="http://www.w3.org/2001/XMLSchema" xmlns:p="http://schemas.microsoft.com/office/2006/metadata/properties" xmlns:ns3="63519da5-1af7-4962-8fea-9f7a2be0afa7" targetNamespace="http://schemas.microsoft.com/office/2006/metadata/properties" ma:root="true" ma:fieldsID="90880f9e9d12924b7ac2a2615f1202d3" ns3:_="">
    <xsd:import namespace="63519da5-1af7-4962-8fea-9f7a2be0afa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519da5-1af7-4962-8fea-9f7a2be0af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9A98C65-09BD-4222-80EB-094A3B132A47}">
  <ds:schemaRefs>
    <ds:schemaRef ds:uri="63519da5-1af7-4962-8fea-9f7a2be0afa7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www.w3.org/XML/1998/namespace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C9EF925-3C5F-4DE5-A6C5-BFB796BD39F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EA9C96D-02EF-4146-ADD0-3BB5874A0E7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3519da5-1af7-4962-8fea-9f7a2be0afa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TM03457510[[fn=Mydło]]</Template>
  <TotalTime>71</TotalTime>
  <Words>1013</Words>
  <Application>Microsoft Office PowerPoint</Application>
  <PresentationFormat>Panoramiczny</PresentationFormat>
  <Paragraphs>43</Paragraphs>
  <Slides>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14" baseType="lpstr">
      <vt:lpstr>Microsoft YaHei Light</vt:lpstr>
      <vt:lpstr>Microsoft YaHei UI Light</vt:lpstr>
      <vt:lpstr>Arial</vt:lpstr>
      <vt:lpstr>Bahnschrift</vt:lpstr>
      <vt:lpstr>Garamond</vt:lpstr>
      <vt:lpstr>Impact</vt:lpstr>
      <vt:lpstr>Mydło</vt:lpstr>
      <vt:lpstr>WODA (NIE)ZWYKŁA SUBSTANCJA</vt:lpstr>
      <vt:lpstr>ŹRÓDŁA ZANIECZYSZCZANIA WÓD - rodzaje</vt:lpstr>
      <vt:lpstr>ŹRÓDŁA ZANIECZYSZCZANIA WÓD</vt:lpstr>
      <vt:lpstr>JAK MOŻEMY OSZCZĘDZAĆ WODĘ</vt:lpstr>
      <vt:lpstr>WODA  A  ZMIANY  KLIMATU</vt:lpstr>
      <vt:lpstr>WODA A ZMIANY KLIMATU</vt:lpstr>
      <vt:lpstr>ŹRÓDŁA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WODA (NIE)ZWYKŁA SUBSTANCJA</dc:title>
  <dc:creator>Katarzyna  Domagała</dc:creator>
  <cp:lastModifiedBy>pawelbiela@poczta.fm</cp:lastModifiedBy>
  <cp:revision>20</cp:revision>
  <dcterms:created xsi:type="dcterms:W3CDTF">2021-03-10T18:29:37Z</dcterms:created>
  <dcterms:modified xsi:type="dcterms:W3CDTF">2021-03-19T20:39:42Z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0x010100F671BB4D582DB546AF1AB2F5D9BF9706</vt:lpwstr>
  </property>
</Properties>
</file>