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01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56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05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26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0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43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725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13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00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77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63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29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31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04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18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75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0CF37-11BB-4FA0-9B3F-A279A1B235CB}" type="datetimeFigureOut">
              <a:rPr lang="pl-PL" smtClean="0"/>
              <a:t>2021-05-12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CDB4C3-F643-4087-AF5D-35E9F9057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83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4FB61C7-9442-46E6-8E71-A4C6787D4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400" dirty="0"/>
              <a:t>Rozwój w okresie płodowym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75D62050-C451-49D4-9A74-27C994337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/>
          </a:p>
          <a:p>
            <a:endParaRPr lang="pl-PL" dirty="0"/>
          </a:p>
          <a:p>
            <a:pPr algn="r"/>
            <a:r>
              <a:rPr lang="pl-PL" sz="3300" dirty="0"/>
              <a:t>Lucyna Siatka</a:t>
            </a:r>
          </a:p>
        </p:txBody>
      </p:sp>
    </p:spTree>
    <p:extLst>
      <p:ext uri="{BB962C8B-B14F-4D97-AF65-F5344CB8AC3E}">
        <p14:creationId xmlns:p14="http://schemas.microsoft.com/office/powerpoint/2010/main" val="163292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A44C337-3893-4B29-A265-B1329150B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1E0B358-1267-4844-8B3D-B7A279B41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B24AA06A-F1A5-4BB3-9486-9AE7A53B3F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BDF97590-C600-44CB-9303-4A3679F516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A9BBE156-3FFA-4DC4-8468-35BD28DDC6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F7960DE5-3810-4B1E-B1E2-3BAFEA91ED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359E957C-CE11-446F-8AA7-B3E98390B8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A3E9FE34-CA9E-4443-BEBF-D1B9A1C6C2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4F39D814-8A48-4509-BDEB-826F106591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8C6D08C0-8C49-4B87-9CF4-A1F08714F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308C612B-4C0D-4863-B9CD-F86ABAA1B2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600B1EC8-1B55-4390-A183-C33B5E2273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1790A225-91E1-4BE5-A801-5F1E32721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DFFC46A2-6BBF-47FD-BC17-5EE1DF7CB9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F44CA9C-80E8-44E1-A79C-D6EBFC73B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8CB9417F-98D9-4998-B00B-A5932E4C7D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="" xmlns:a16="http://schemas.microsoft.com/office/drawing/2014/main" id="{FA79AA3D-583E-4A1E-AF7E-CBD980F59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="" xmlns:a16="http://schemas.microsoft.com/office/drawing/2014/main" id="{D80C9F17-A6B2-4A12-BC77-F84264A669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="" xmlns:a16="http://schemas.microsoft.com/office/drawing/2014/main" id="{949C9A53-ED97-44CE-BDD5-ED24892116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="" xmlns:a16="http://schemas.microsoft.com/office/drawing/2014/main" id="{0F9FDAE7-225B-4072-8907-6EAA06174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="" xmlns:a16="http://schemas.microsoft.com/office/drawing/2014/main" id="{9D49818B-8EA3-4B41-9783-EFE0C618C3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="" xmlns:a16="http://schemas.microsoft.com/office/drawing/2014/main" id="{01903E65-D822-4457-B0A5-2F41682241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="" xmlns:a16="http://schemas.microsoft.com/office/drawing/2014/main" id="{A5CF9DAB-75BF-43D9-B1E7-817D1FAA00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="" xmlns:a16="http://schemas.microsoft.com/office/drawing/2014/main" id="{BB22916D-4BCF-4A4C-8714-A2564D34C3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="" xmlns:a16="http://schemas.microsoft.com/office/drawing/2014/main" id="{4CD9F734-569E-44E7-BD53-6214E0F18C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7A5DAACB-2F42-40C8-BF6A-75B79299F9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="" xmlns:a16="http://schemas.microsoft.com/office/drawing/2014/main" id="{AD78E0F9-8568-4672-A22F-4ED5B1A96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E85AD6F-8295-48D0-A0EE-251FC8F8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pl-PL" dirty="0"/>
              <a:t>Trzeci miesiąc</a:t>
            </a:r>
            <a:endParaRPr lang="pl-PL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AA5CD610-ED7C-4CED-A9A1-174432C88A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="" xmlns:a16="http://schemas.microsoft.com/office/drawing/2014/main" id="{0C4379BF-8C7A-480A-BC36-DA55D92A93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8017D35D-5C34-4C01-8EE7-CBCE0F74D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7" r="11049" b="-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27A25CF-1419-476D-AD5C-49D9E573C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281" y="2125283"/>
            <a:ext cx="5066419" cy="3777622"/>
          </a:xfrm>
        </p:spPr>
        <p:txBody>
          <a:bodyPr>
            <a:normAutofit/>
          </a:bodyPr>
          <a:lstStyle/>
          <a:p>
            <a:r>
              <a:rPr lang="pl-PL" sz="2400" dirty="0"/>
              <a:t>Pojawiają się spontaniczne ruchy połykania, odruch ziewania, przeciąganie</a:t>
            </a:r>
          </a:p>
          <a:p>
            <a:r>
              <a:rPr lang="pl-PL" sz="2400" dirty="0"/>
              <a:t>Płód zaczyna słyszeć rytmiczny szum krwi przepływającej przez łożysko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563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2F3EBA1-5B83-4606-91AC-27FC023B1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262" y="1857375"/>
            <a:ext cx="8915400" cy="3777622"/>
          </a:xfrm>
        </p:spPr>
        <p:txBody>
          <a:bodyPr>
            <a:normAutofit/>
          </a:bodyPr>
          <a:lstStyle/>
          <a:p>
            <a:r>
              <a:rPr lang="pl-PL" sz="2800" dirty="0"/>
              <a:t>Pojawiają się paznokcie na palcach rąk i nóg</a:t>
            </a:r>
          </a:p>
          <a:p>
            <a:r>
              <a:rPr lang="pl-PL" sz="2800" dirty="0"/>
              <a:t>Dochodzi do kostnienia kości</a:t>
            </a:r>
          </a:p>
          <a:p>
            <a:r>
              <a:rPr lang="pl-PL" sz="2800" dirty="0"/>
              <a:t>Rozwijają się zewnętrzne narządy płciowe</a:t>
            </a:r>
          </a:p>
          <a:p>
            <a:r>
              <a:rPr lang="pl-PL" sz="2800" dirty="0"/>
              <a:t>Żołądek wytwarza soki trawienne</a:t>
            </a:r>
          </a:p>
          <a:p>
            <a:r>
              <a:rPr lang="pl-PL" sz="2800" dirty="0"/>
              <a:t>Płód ma rdzeń kręgowy rozciągający się przez całą długość kanału kręgowego</a:t>
            </a:r>
          </a:p>
        </p:txBody>
      </p:sp>
    </p:spTree>
    <p:extLst>
      <p:ext uri="{BB962C8B-B14F-4D97-AF65-F5344CB8AC3E}">
        <p14:creationId xmlns:p14="http://schemas.microsoft.com/office/powerpoint/2010/main" val="30662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3262980-E907-4930-9E6E-3DC2025C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E1E89DD-A245-4E22-923F-31878884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AA2807"/>
                </a:solidFill>
              </a:rPr>
              <a:t>Czwarty miesiąc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FD53EBD-B361-45AD-8ABF-9270B20B4A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AA28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EA973F5-5989-4414-804C-4E6C23857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buClr>
                <a:srgbClr val="F19D15"/>
              </a:buClr>
            </a:pPr>
            <a:r>
              <a:rPr lang="pl-PL" dirty="0"/>
              <a:t>Na całym ciele płodu wyrasta meszek płodowy – zwany LANUGO – daje ochronę przed wychłodzeniem do czasu pojawienia się pierwszej warstwy tłuszczu</a:t>
            </a:r>
          </a:p>
          <a:p>
            <a:pPr>
              <a:buClr>
                <a:srgbClr val="F19D15"/>
              </a:buClr>
            </a:pPr>
            <a:r>
              <a:rPr lang="pl-PL" dirty="0"/>
              <a:t>Szkielet nadal twardnieje</a:t>
            </a:r>
          </a:p>
          <a:p>
            <a:pPr>
              <a:buClr>
                <a:srgbClr val="F19D15"/>
              </a:buClr>
            </a:pPr>
            <a:r>
              <a:rPr lang="pl-PL" dirty="0"/>
              <a:t>Dziecko ssie kciuk</a:t>
            </a:r>
          </a:p>
          <a:p>
            <a:pPr>
              <a:buClr>
                <a:srgbClr val="F19D15"/>
              </a:buClr>
            </a:pPr>
            <a:r>
              <a:rPr lang="pl-PL" dirty="0"/>
              <a:t>Pojawiają się ruchy chwytne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DA1A4CE7-6399-4B37-ACE2-CFC4B4077B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C315BBAF-1212-4B08-A863-C7B65E3E3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129" b="-1"/>
          <a:stretch/>
        </p:blipFill>
        <p:spPr>
          <a:xfrm>
            <a:off x="5374640" y="10"/>
            <a:ext cx="6817360" cy="65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737C24-2DE7-498A-A985-7E0E079B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37" y="1333500"/>
            <a:ext cx="8915400" cy="4806322"/>
          </a:xfrm>
        </p:spPr>
        <p:txBody>
          <a:bodyPr>
            <a:noAutofit/>
          </a:bodyPr>
          <a:lstStyle/>
          <a:p>
            <a:r>
              <a:rPr lang="pl-PL" sz="2000" dirty="0"/>
              <a:t>Płód potrafi połykać wody płodowe i wytwarzać mocz</a:t>
            </a:r>
          </a:p>
          <a:p>
            <a:r>
              <a:rPr lang="pl-PL" sz="2000" dirty="0"/>
              <a:t>Płód reaguje na smak wód płodowych, jest wrażliwy na dotyk i zmiany ciśnienia w przestrzeni</a:t>
            </a:r>
          </a:p>
          <a:p>
            <a:r>
              <a:rPr lang="pl-PL" sz="2000" dirty="0"/>
              <a:t>Na podstawie badania USG często można określić płeć dziecka</a:t>
            </a:r>
          </a:p>
          <a:p>
            <a:r>
              <a:rPr lang="pl-PL" sz="2000" dirty="0"/>
              <a:t>Ruchy dziecka są odczuwalne przez matkę</a:t>
            </a:r>
          </a:p>
          <a:p>
            <a:r>
              <a:rPr lang="pl-PL" sz="2000" dirty="0"/>
              <a:t>Pojawia się tkanka tłuszczowa</a:t>
            </a:r>
          </a:p>
          <a:p>
            <a:r>
              <a:rPr lang="pl-PL" sz="2000" dirty="0"/>
              <a:t>Płód może słyszeć głośne dźwięki dochodzące z zewnątrz</a:t>
            </a:r>
          </a:p>
          <a:p>
            <a:r>
              <a:rPr lang="pl-PL" sz="2000" dirty="0"/>
              <a:t>Pojawiają się włosy na głowie, brwi, rzęsy</a:t>
            </a:r>
          </a:p>
          <a:p>
            <a:r>
              <a:rPr lang="pl-PL" sz="2000" dirty="0"/>
              <a:t>Płód wykonuje </a:t>
            </a:r>
            <a:r>
              <a:rPr lang="pl-PL" sz="2000" dirty="0" err="1"/>
              <a:t>kilkananaście</a:t>
            </a:r>
            <a:r>
              <a:rPr lang="pl-PL" sz="2000" dirty="0"/>
              <a:t> tysięcy ruchów w ciągu dnia</a:t>
            </a:r>
          </a:p>
        </p:txBody>
      </p:sp>
    </p:spTree>
    <p:extLst>
      <p:ext uri="{BB962C8B-B14F-4D97-AF65-F5344CB8AC3E}">
        <p14:creationId xmlns:p14="http://schemas.microsoft.com/office/powerpoint/2010/main" val="1219587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8FFB0D4-1D56-4F87-94F4-0DEA75E1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Piąty miesiąc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595E3FA-C7B8-4B0A-B165-6D89C0D7F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Ruchy dziecka są wyraźnie odczuwalne</a:t>
            </a:r>
          </a:p>
          <a:p>
            <a:r>
              <a:rPr lang="pl-PL" dirty="0"/>
              <a:t>Płód rośnie wolniej niż w ciągu ostatnich tygodni</a:t>
            </a:r>
          </a:p>
          <a:p>
            <a:r>
              <a:rPr lang="pl-PL" dirty="0"/>
              <a:t>Zmieniają się ogólne proporcje ciała – głowa nie jest już taka duża w stosunku do reszty ciała</a:t>
            </a:r>
          </a:p>
          <a:p>
            <a:r>
              <a:rPr lang="pl-PL" dirty="0"/>
              <a:t>Dziecko przeciąga się, obraca, kopie, ma czkawkę</a:t>
            </a:r>
          </a:p>
          <a:p>
            <a:r>
              <a:rPr lang="pl-PL" dirty="0"/>
              <a:t>Rozwijają się mięśnie</a:t>
            </a:r>
          </a:p>
          <a:p>
            <a:r>
              <a:rPr lang="pl-PL" dirty="0"/>
              <a:t>Na końcach palców pojawiają się linie papilarne</a:t>
            </a:r>
          </a:p>
          <a:p>
            <a:r>
              <a:rPr lang="pl-PL" dirty="0"/>
              <a:t>Odkłada się tkanka tłuszczowa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8268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A44C337-3893-4B29-A265-B1329150B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1E0B358-1267-4844-8B3D-B7A279B41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B24AA06A-F1A5-4BB3-9486-9AE7A53B3F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BDF97590-C600-44CB-9303-4A3679F516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A9BBE156-3FFA-4DC4-8468-35BD28DDC6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F7960DE5-3810-4B1E-B1E2-3BAFEA91ED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359E957C-CE11-446F-8AA7-B3E98390B8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A3E9FE34-CA9E-4443-BEBF-D1B9A1C6C2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4F39D814-8A48-4509-BDEB-826F106591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8C6D08C0-8C49-4B87-9CF4-A1F08714F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308C612B-4C0D-4863-B9CD-F86ABAA1B2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600B1EC8-1B55-4390-A183-C33B5E2273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1790A225-91E1-4BE5-A801-5F1E32721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DFFC46A2-6BBF-47FD-BC17-5EE1DF7CB9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F44CA9C-80E8-44E1-A79C-D6EBFC73B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8CB9417F-98D9-4998-B00B-A5932E4C7D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="" xmlns:a16="http://schemas.microsoft.com/office/drawing/2014/main" id="{FA79AA3D-583E-4A1E-AF7E-CBD980F59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="" xmlns:a16="http://schemas.microsoft.com/office/drawing/2014/main" id="{D80C9F17-A6B2-4A12-BC77-F84264A669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="" xmlns:a16="http://schemas.microsoft.com/office/drawing/2014/main" id="{949C9A53-ED97-44CE-BDD5-ED24892116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="" xmlns:a16="http://schemas.microsoft.com/office/drawing/2014/main" id="{0F9FDAE7-225B-4072-8907-6EAA06174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="" xmlns:a16="http://schemas.microsoft.com/office/drawing/2014/main" id="{9D49818B-8EA3-4B41-9783-EFE0C618C3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="" xmlns:a16="http://schemas.microsoft.com/office/drawing/2014/main" id="{01903E65-D822-4457-B0A5-2F41682241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="" xmlns:a16="http://schemas.microsoft.com/office/drawing/2014/main" id="{A5CF9DAB-75BF-43D9-B1E7-817D1FAA00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="" xmlns:a16="http://schemas.microsoft.com/office/drawing/2014/main" id="{BB22916D-4BCF-4A4C-8714-A2564D34C3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="" xmlns:a16="http://schemas.microsoft.com/office/drawing/2014/main" id="{4CD9F734-569E-44E7-BD53-6214E0F18C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7A5DAACB-2F42-40C8-BF6A-75B79299F9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="" xmlns:a16="http://schemas.microsoft.com/office/drawing/2014/main" id="{AD78E0F9-8568-4672-A22F-4ED5B1A96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CF1C5CA-66DB-4177-ABB7-41218F915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pl-PL" dirty="0"/>
              <a:t>Szósty miesiąc</a:t>
            </a:r>
            <a:endParaRPr lang="pl-PL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AA5CD610-ED7C-4CED-A9A1-174432C88A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="" xmlns:a16="http://schemas.microsoft.com/office/drawing/2014/main" id="{0C4379BF-8C7A-480A-BC36-DA55D92A93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D5F68CFB-61F1-4BEF-B568-D22E040A7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98" r="24964"/>
          <a:stretch/>
        </p:blipFill>
        <p:spPr>
          <a:xfrm>
            <a:off x="-1555" y="1731"/>
            <a:ext cx="4956653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687BFB7-61AA-4E6D-A485-96E16B40C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pl-PL" sz="2400" dirty="0"/>
              <a:t>Dziecko otwiera i zamyka oczy, odróżnia światło od ciemności</a:t>
            </a:r>
          </a:p>
          <a:p>
            <a:r>
              <a:rPr lang="pl-PL" sz="2400" dirty="0"/>
              <a:t>Słyszy dźwięki, odczuwa smaki i zapachy</a:t>
            </a:r>
          </a:p>
          <a:p>
            <a:r>
              <a:rPr lang="pl-PL" sz="2400" dirty="0"/>
              <a:t>W płucach rozwijają się pęcherzyki płucne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70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99B4B05-C43B-4B27-BD41-1871D68B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Siódmy miesiąc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3C83F6D-24C0-4408-BBB0-1F366D331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Dziecko potrafi mrugać</a:t>
            </a:r>
          </a:p>
          <a:p>
            <a:r>
              <a:rPr lang="pl-PL" sz="2400" dirty="0"/>
              <a:t>Na mózgu płodu pojawiają się charakterystyczne wypukłości i zagłębienia</a:t>
            </a:r>
          </a:p>
          <a:p>
            <a:r>
              <a:rPr lang="pl-PL" sz="2400" dirty="0"/>
              <a:t>Odpowiedni poziom tkanki tłuszczowej pozwala na pozbycie się lanugo</a:t>
            </a:r>
          </a:p>
          <a:p>
            <a:r>
              <a:rPr lang="pl-PL" sz="2400" dirty="0"/>
              <a:t>Pojawia się sieć połączeń między neuronami mózgu</a:t>
            </a:r>
          </a:p>
          <a:p>
            <a:r>
              <a:rPr lang="pl-PL" sz="2400" dirty="0"/>
              <a:t>Płód odbiera bodźce wszystkimi pięcioma zmysłami</a:t>
            </a:r>
          </a:p>
        </p:txBody>
      </p:sp>
    </p:spTree>
    <p:extLst>
      <p:ext uri="{BB962C8B-B14F-4D97-AF65-F5344CB8AC3E}">
        <p14:creationId xmlns:p14="http://schemas.microsoft.com/office/powerpoint/2010/main" val="3063272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E0A5729-6248-4E1E-98AA-68EBCDE98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Ósmy miesiąc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2E91CE9-15D2-468C-940E-850A15504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Płód cały czas ćwiczy połykanie, ruchy oddechowe, kopanie, ssanie</a:t>
            </a:r>
          </a:p>
          <a:p>
            <a:r>
              <a:rPr lang="pl-PL" sz="2800" dirty="0"/>
              <a:t>Tworzy własny układ odpornościowy</a:t>
            </a:r>
          </a:p>
          <a:p>
            <a:r>
              <a:rPr lang="pl-PL" sz="2800" dirty="0"/>
              <a:t>Mózg dynamicznie się rozwija</a:t>
            </a:r>
          </a:p>
          <a:p>
            <a:r>
              <a:rPr lang="pl-PL" sz="2800" dirty="0"/>
              <a:t>Płód przyjmuje pozycję pośladkami w górę</a:t>
            </a:r>
          </a:p>
        </p:txBody>
      </p:sp>
    </p:spTree>
    <p:extLst>
      <p:ext uri="{BB962C8B-B14F-4D97-AF65-F5344CB8AC3E}">
        <p14:creationId xmlns:p14="http://schemas.microsoft.com/office/powerpoint/2010/main" val="3538393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A44C337-3893-4B29-A265-B1329150B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1E0B358-1267-4844-8B3D-B7A279B41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B24AA06A-F1A5-4BB3-9486-9AE7A53B3F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BDF97590-C600-44CB-9303-4A3679F516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A9BBE156-3FFA-4DC4-8468-35BD28DDC6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F7960DE5-3810-4B1E-B1E2-3BAFEA91ED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359E957C-CE11-446F-8AA7-B3E98390B8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A3E9FE34-CA9E-4443-BEBF-D1B9A1C6C2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4F39D814-8A48-4509-BDEB-826F106591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8C6D08C0-8C49-4B87-9CF4-A1F08714F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308C612B-4C0D-4863-B9CD-F86ABAA1B2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600B1EC8-1B55-4390-A183-C33B5E2273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1790A225-91E1-4BE5-A801-5F1E32721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DFFC46A2-6BBF-47FD-BC17-5EE1DF7CB9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F44CA9C-80E8-44E1-A79C-D6EBFC73B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8CB9417F-98D9-4998-B00B-A5932E4C7D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="" xmlns:a16="http://schemas.microsoft.com/office/drawing/2014/main" id="{FA79AA3D-583E-4A1E-AF7E-CBD980F59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="" xmlns:a16="http://schemas.microsoft.com/office/drawing/2014/main" id="{D80C9F17-A6B2-4A12-BC77-F84264A669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="" xmlns:a16="http://schemas.microsoft.com/office/drawing/2014/main" id="{949C9A53-ED97-44CE-BDD5-ED24892116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="" xmlns:a16="http://schemas.microsoft.com/office/drawing/2014/main" id="{0F9FDAE7-225B-4072-8907-6EAA06174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="" xmlns:a16="http://schemas.microsoft.com/office/drawing/2014/main" id="{9D49818B-8EA3-4B41-9783-EFE0C618C3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="" xmlns:a16="http://schemas.microsoft.com/office/drawing/2014/main" id="{01903E65-D822-4457-B0A5-2F41682241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="" xmlns:a16="http://schemas.microsoft.com/office/drawing/2014/main" id="{A5CF9DAB-75BF-43D9-B1E7-817D1FAA00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="" xmlns:a16="http://schemas.microsoft.com/office/drawing/2014/main" id="{BB22916D-4BCF-4A4C-8714-A2564D34C3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="" xmlns:a16="http://schemas.microsoft.com/office/drawing/2014/main" id="{4CD9F734-569E-44E7-BD53-6214E0F18C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7A5DAACB-2F42-40C8-BF6A-75B79299F9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="" xmlns:a16="http://schemas.microsoft.com/office/drawing/2014/main" id="{AD78E0F9-8568-4672-A22F-4ED5B1A96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9E2CD0C-3C65-4569-BB1A-4AA2A33F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pl-PL" dirty="0"/>
              <a:t>Dziewiąty miesiąc</a:t>
            </a:r>
            <a:endParaRPr lang="pl-PL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AA5CD610-ED7C-4CED-A9A1-174432C88A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="" xmlns:a16="http://schemas.microsoft.com/office/drawing/2014/main" id="{0C4379BF-8C7A-480A-BC36-DA55D92A93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93648101-C82E-40C0-B059-08453B215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60" r="17028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91F178B-CC83-4329-947E-62512AEE8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pl-PL" sz="2000" dirty="0"/>
              <a:t>W organizmie gromadzi się tkanka tłuszczowa</a:t>
            </a:r>
          </a:p>
          <a:p>
            <a:r>
              <a:rPr lang="pl-PL" sz="2000" dirty="0"/>
              <a:t>Płód traci maź płodową i lanugo</a:t>
            </a:r>
          </a:p>
          <a:p>
            <a:r>
              <a:rPr lang="pl-PL" sz="2000" dirty="0"/>
              <a:t>W płucach wytwarza się większa ilość surfaktantu – substancja zapobiegająca sklejaniu się ścian pęcherzyków płucnych</a:t>
            </a:r>
          </a:p>
          <a:p>
            <a:r>
              <a:rPr lang="pl-PL" sz="2000" dirty="0"/>
              <a:t>Dalszy intensywny rozwój mózgu</a:t>
            </a:r>
          </a:p>
        </p:txBody>
      </p:sp>
    </p:spTree>
    <p:extLst>
      <p:ext uri="{BB962C8B-B14F-4D97-AF65-F5344CB8AC3E}">
        <p14:creationId xmlns:p14="http://schemas.microsoft.com/office/powerpoint/2010/main" val="991579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652831D-DCD4-498F-9E39-A9D53F721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243012"/>
            <a:ext cx="58293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F4C104D-5F30-4811-9376-566B26E4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242B5E8-4361-4600-A07C-B68A60EF9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pl-PL" dirty="0"/>
              <a:t>Ciąża</a:t>
            </a:r>
            <a:endParaRPr lang="pl-PL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815E34B-5D02-4E01-A936-E8E1C0AB6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67BB2DE-45D4-4284-8765-5BF7F1712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pl-PL" sz="2400" dirty="0"/>
              <a:t>3 wyraźne okresy – TRYMESTRY – każdy z nich trwa około 3 miesiące</a:t>
            </a:r>
          </a:p>
          <a:p>
            <a:r>
              <a:rPr lang="pl-PL" sz="2400" dirty="0"/>
              <a:t>38 – 42 tyg. – czas porodu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1418B211-97F5-4A3C-AC29-A51EB8E7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198" y="1808497"/>
            <a:ext cx="6953577" cy="3789699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7DE3414B-B032-4710-A468-D3285E38C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D0EB8A5-C358-4074-AE7C-52BAA0C3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Pierwszy trymestr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80779F0-8C8F-44F3-B3E0-E8BD9F17D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Pierwszych 12 tygodni</a:t>
            </a:r>
          </a:p>
          <a:p>
            <a:r>
              <a:rPr lang="pl-PL" sz="2400" dirty="0"/>
              <a:t>Okres najbardziej intensywnego rozwoju</a:t>
            </a:r>
          </a:p>
          <a:p>
            <a:r>
              <a:rPr lang="pl-PL" sz="2400" dirty="0"/>
              <a:t>Objawy, które często towarzyszą kobiecie: zmęczenie, poranne wymioty, bóle, zaburzenia smaku i czucia</a:t>
            </a:r>
          </a:p>
          <a:p>
            <a:r>
              <a:rPr lang="pl-PL" sz="2400" dirty="0"/>
              <a:t>Okres największej ilości poronień</a:t>
            </a:r>
          </a:p>
        </p:txBody>
      </p:sp>
    </p:spTree>
    <p:extLst>
      <p:ext uri="{BB962C8B-B14F-4D97-AF65-F5344CB8AC3E}">
        <p14:creationId xmlns:p14="http://schemas.microsoft.com/office/powerpoint/2010/main" val="49772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AC8C6A0-7550-409A-9AD6-553C61CB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Drugi trymestr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68FC1B2-B9C0-4EA1-93F3-1BBC39DB6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Okres stabilności</a:t>
            </a:r>
          </a:p>
          <a:p>
            <a:r>
              <a:rPr lang="pl-PL" sz="2800" dirty="0"/>
              <a:t>Pojawiają się pierwsze odczuwalne ruchy dziecka</a:t>
            </a:r>
          </a:p>
          <a:p>
            <a:r>
              <a:rPr lang="pl-PL" sz="2800" dirty="0"/>
              <a:t>Zmienia się wygląd kobiety</a:t>
            </a:r>
          </a:p>
          <a:p>
            <a:r>
              <a:rPr lang="pl-PL" sz="2800" dirty="0"/>
              <a:t>Okres najbardziej intensywnego wzrostu i tempa rozwoju układu nerwowego</a:t>
            </a:r>
          </a:p>
        </p:txBody>
      </p:sp>
    </p:spTree>
    <p:extLst>
      <p:ext uri="{BB962C8B-B14F-4D97-AF65-F5344CB8AC3E}">
        <p14:creationId xmlns:p14="http://schemas.microsoft.com/office/powerpoint/2010/main" val="175728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0CF6BB9-DF00-49D1-BEA6-2491A4CB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Trzeci trymestr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4AE6B20-8B94-4DAB-9052-DF633A026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Trwa od 28 tygodnia ciąży</a:t>
            </a:r>
          </a:p>
          <a:p>
            <a:r>
              <a:rPr lang="pl-PL" dirty="0"/>
              <a:t>Pojawiają się uciążliwe dla kobiety zmiany: </a:t>
            </a:r>
          </a:p>
          <a:p>
            <a:pPr marL="0" indent="0">
              <a:buNone/>
            </a:pPr>
            <a:r>
              <a:rPr lang="pl-PL" dirty="0"/>
              <a:t>Zmęczenie</a:t>
            </a:r>
          </a:p>
          <a:p>
            <a:pPr marL="0" indent="0">
              <a:buNone/>
            </a:pPr>
            <a:r>
              <a:rPr lang="pl-PL" dirty="0"/>
              <a:t>Bóle pleców</a:t>
            </a:r>
          </a:p>
          <a:p>
            <a:pPr marL="0" indent="0">
              <a:buNone/>
            </a:pPr>
            <a:r>
              <a:rPr lang="pl-PL" dirty="0"/>
              <a:t>Pogorszenie snu</a:t>
            </a:r>
          </a:p>
          <a:p>
            <a:pPr marL="0" indent="0">
              <a:buNone/>
            </a:pPr>
            <a:r>
              <a:rPr lang="pl-PL" dirty="0"/>
              <a:t>Duszności</a:t>
            </a:r>
          </a:p>
          <a:p>
            <a:pPr marL="0" indent="0">
              <a:buNone/>
            </a:pPr>
            <a:r>
              <a:rPr lang="pl-PL" dirty="0"/>
              <a:t>Częste oddawanie moczu</a:t>
            </a:r>
          </a:p>
          <a:p>
            <a:pPr marL="0" indent="0">
              <a:buNone/>
            </a:pPr>
            <a:r>
              <a:rPr lang="pl-PL" dirty="0"/>
              <a:t>Obrzęki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071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A44C337-3893-4B29-A265-B1329150B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1E0B358-1267-4844-8B3D-B7A279B41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B24AA06A-F1A5-4BB3-9486-9AE7A53B3F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BDF97590-C600-44CB-9303-4A3679F516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A9BBE156-3FFA-4DC4-8468-35BD28DDC6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F7960DE5-3810-4B1E-B1E2-3BAFEA91ED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359E957C-CE11-446F-8AA7-B3E98390B8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A3E9FE34-CA9E-4443-BEBF-D1B9A1C6C2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4F39D814-8A48-4509-BDEB-826F106591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8C6D08C0-8C49-4B87-9CF4-A1F08714F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308C612B-4C0D-4863-B9CD-F86ABAA1B2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600B1EC8-1B55-4390-A183-C33B5E2273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1790A225-91E1-4BE5-A801-5F1E32721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DFFC46A2-6BBF-47FD-BC17-5EE1DF7CB9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F44CA9C-80E8-44E1-A79C-D6EBFC73B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8CB9417F-98D9-4998-B00B-A5932E4C7D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="" xmlns:a16="http://schemas.microsoft.com/office/drawing/2014/main" id="{FA79AA3D-583E-4A1E-AF7E-CBD980F59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="" xmlns:a16="http://schemas.microsoft.com/office/drawing/2014/main" id="{D80C9F17-A6B2-4A12-BC77-F84264A669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="" xmlns:a16="http://schemas.microsoft.com/office/drawing/2014/main" id="{949C9A53-ED97-44CE-BDD5-ED24892116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="" xmlns:a16="http://schemas.microsoft.com/office/drawing/2014/main" id="{0F9FDAE7-225B-4072-8907-6EAA06174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="" xmlns:a16="http://schemas.microsoft.com/office/drawing/2014/main" id="{9D49818B-8EA3-4B41-9783-EFE0C618C3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="" xmlns:a16="http://schemas.microsoft.com/office/drawing/2014/main" id="{01903E65-D822-4457-B0A5-2F41682241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="" xmlns:a16="http://schemas.microsoft.com/office/drawing/2014/main" id="{A5CF9DAB-75BF-43D9-B1E7-817D1FAA00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="" xmlns:a16="http://schemas.microsoft.com/office/drawing/2014/main" id="{BB22916D-4BCF-4A4C-8714-A2564D34C3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="" xmlns:a16="http://schemas.microsoft.com/office/drawing/2014/main" id="{4CD9F734-569E-44E7-BD53-6214E0F18C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7A5DAACB-2F42-40C8-BF6A-75B79299F9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="" xmlns:a16="http://schemas.microsoft.com/office/drawing/2014/main" id="{AD78E0F9-8568-4672-A22F-4ED5B1A96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12A3572-FEAD-45D1-91DF-26B2B3F1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pl-PL" dirty="0"/>
              <a:t>Pierwszy miesiąc</a:t>
            </a:r>
            <a:endParaRPr lang="pl-PL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AA5CD610-ED7C-4CED-A9A1-174432C88A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="" xmlns:a16="http://schemas.microsoft.com/office/drawing/2014/main" id="{0C4379BF-8C7A-480A-BC36-DA55D92A93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D095083-4B25-4A53-A115-BA7148B37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pl-PL" sz="2000" dirty="0"/>
              <a:t>Powstaje ochronna warstwa – worek owodniowy</a:t>
            </a:r>
          </a:p>
          <a:p>
            <a:r>
              <a:rPr lang="pl-PL" sz="2000" dirty="0"/>
              <a:t>Rozwija się kosmówka (z której powstanie łożysko)- łączy się z błoną śluzową macicy </a:t>
            </a:r>
          </a:p>
          <a:p>
            <a:r>
              <a:rPr lang="pl-PL" sz="2000" dirty="0"/>
              <a:t>W czwartym tygodniu powstaje wyraźna głowa i ogon, zawiązki narządów wewnętrznych, kończyn, oczu, uszu, nosa i mięśni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9" y="489397"/>
            <a:ext cx="4489866" cy="574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37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4A3BFC5-ABCD-42F0-9DE6-3FFC9A47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137" y="1428750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3 tygodnie po zapłodnieniu zaczyna się formować tkanka mózgowa </a:t>
            </a:r>
          </a:p>
          <a:p>
            <a:r>
              <a:rPr lang="pl-PL" sz="2400" dirty="0" err="1"/>
              <a:t>Neurogeneza</a:t>
            </a:r>
            <a:r>
              <a:rPr lang="pl-PL" sz="2400" dirty="0"/>
              <a:t> (3 – 8 tydzień życia płodowego) – tworzenie komórek nerwowych i glejowych</a:t>
            </a:r>
          </a:p>
          <a:p>
            <a:r>
              <a:rPr lang="pl-PL" sz="2400" dirty="0"/>
              <a:t>Neurony migrują natychmiast po powstaniu, pod koniec </a:t>
            </a:r>
            <a:r>
              <a:rPr lang="pl-PL" sz="2400" dirty="0" err="1"/>
              <a:t>neurogenezy</a:t>
            </a:r>
            <a:r>
              <a:rPr lang="pl-PL" sz="2400" dirty="0"/>
              <a:t> większość z nich znajduje się już na swoich docelowych miejscach, a wszystkie główne struktury mózgu są już wykształcone</a:t>
            </a:r>
          </a:p>
          <a:p>
            <a:r>
              <a:rPr lang="pl-PL" sz="2400" dirty="0"/>
              <a:t>Początek tworzenia się synaps, a następnie ich selekcja, </a:t>
            </a:r>
            <a:r>
              <a:rPr lang="pl-PL" sz="2400" dirty="0" err="1"/>
              <a:t>mielinizacja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843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06F7B91-B341-4B40-8196-E5D7A4A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l-PL" sz="3200"/>
              <a:t>Drugi miesiąc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1299DCC-5833-4C2C-8417-384E31E2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000000"/>
                </a:solidFill>
              </a:rPr>
              <a:t>Intensywna organogeneza</a:t>
            </a:r>
          </a:p>
          <a:p>
            <a:r>
              <a:rPr lang="pl-PL" sz="2000" dirty="0">
                <a:solidFill>
                  <a:srgbClr val="000000"/>
                </a:solidFill>
              </a:rPr>
              <a:t>Pojawiają się cechy twarzy: oczy, nos, żuchwa, usta</a:t>
            </a:r>
          </a:p>
          <a:p>
            <a:r>
              <a:rPr lang="pl-PL" sz="2000" dirty="0">
                <a:solidFill>
                  <a:srgbClr val="000000"/>
                </a:solidFill>
              </a:rPr>
              <a:t>Zanika ogon</a:t>
            </a:r>
          </a:p>
          <a:p>
            <a:r>
              <a:rPr lang="pl-PL" sz="2000" dirty="0">
                <a:solidFill>
                  <a:srgbClr val="000000"/>
                </a:solidFill>
              </a:rPr>
              <a:t>Pojawiają się wyraźne palce rąk i nóg</a:t>
            </a:r>
          </a:p>
          <a:p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44" y="446759"/>
            <a:ext cx="4010315" cy="58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93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51D5C25-5A0C-4244-B2F8-F5C1B2D71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162" y="1676400"/>
            <a:ext cx="8915400" cy="3777622"/>
          </a:xfrm>
        </p:spPr>
        <p:txBody>
          <a:bodyPr>
            <a:normAutofit/>
          </a:bodyPr>
          <a:lstStyle/>
          <a:p>
            <a:r>
              <a:rPr lang="pl-PL" sz="2400" dirty="0"/>
              <a:t>Serce dzieli się na dwie oddzielne komory, rozwijają się zastawki – serce bije około 150 uderzeń na minutę</a:t>
            </a:r>
          </a:p>
          <a:p>
            <a:r>
              <a:rPr lang="pl-PL" sz="2400" dirty="0"/>
              <a:t>Obecne są pierwotne skrzela</a:t>
            </a:r>
          </a:p>
          <a:p>
            <a:r>
              <a:rPr lang="pl-PL" sz="2400" dirty="0"/>
              <a:t>Rosną półkule mózgu</a:t>
            </a:r>
          </a:p>
          <a:p>
            <a:r>
              <a:rPr lang="pl-PL" sz="2400" dirty="0"/>
              <a:t>Powstaje wątroba, trzustka, żołądek, pęcherzyk żółciowy, nerki i narządy płciowe</a:t>
            </a:r>
          </a:p>
          <a:p>
            <a:r>
              <a:rPr lang="pl-PL" sz="2400" dirty="0"/>
              <a:t>Płód zaczyna wykonywać spontaniczne ruchy</a:t>
            </a:r>
          </a:p>
        </p:txBody>
      </p:sp>
    </p:spTree>
    <p:extLst>
      <p:ext uri="{BB962C8B-B14F-4D97-AF65-F5344CB8AC3E}">
        <p14:creationId xmlns:p14="http://schemas.microsoft.com/office/powerpoint/2010/main" val="530012229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</TotalTime>
  <Words>617</Words>
  <Application>Microsoft Office PowerPoint</Application>
  <PresentationFormat>Niestandardowy</PresentationFormat>
  <Paragraphs>93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Smuga</vt:lpstr>
      <vt:lpstr>Rozwój w okresie płodowym</vt:lpstr>
      <vt:lpstr>Ciąża</vt:lpstr>
      <vt:lpstr>Pierwszy trymestr</vt:lpstr>
      <vt:lpstr>Drugi trymestr</vt:lpstr>
      <vt:lpstr>Trzeci trymestr</vt:lpstr>
      <vt:lpstr>Pierwszy miesiąc</vt:lpstr>
      <vt:lpstr>Prezentacja programu PowerPoint</vt:lpstr>
      <vt:lpstr>Drugi miesiąc</vt:lpstr>
      <vt:lpstr>Prezentacja programu PowerPoint</vt:lpstr>
      <vt:lpstr>Trzeci miesiąc</vt:lpstr>
      <vt:lpstr>Prezentacja programu PowerPoint</vt:lpstr>
      <vt:lpstr>Czwarty miesiąc</vt:lpstr>
      <vt:lpstr>Prezentacja programu PowerPoint</vt:lpstr>
      <vt:lpstr>Piąty miesiąc</vt:lpstr>
      <vt:lpstr>Szósty miesiąc</vt:lpstr>
      <vt:lpstr>Siódmy miesiąc</vt:lpstr>
      <vt:lpstr>Ósmy miesiąc</vt:lpstr>
      <vt:lpstr>Dziewiąty miesiąc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Rozwój w okresie płodowym</dc:title>
  <dc:creator>Gabriela Siatka</dc:creator>
  <cp:lastModifiedBy>Krysia</cp:lastModifiedBy>
  <cp:revision>14</cp:revision>
  <dcterms:created xsi:type="dcterms:W3CDTF">2021-05-10T11:13:46Z</dcterms:created>
  <dcterms:modified xsi:type="dcterms:W3CDTF">2021-05-12T18:59:49Z</dcterms:modified>
</cp:coreProperties>
</file>