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73" r:id="rId2"/>
    <p:sldId id="256" r:id="rId3"/>
    <p:sldId id="260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D3A7"/>
    <a:srgbClr val="CC66FF"/>
    <a:srgbClr val="CC99FF"/>
    <a:srgbClr val="CCCCFF"/>
    <a:srgbClr val="529864"/>
    <a:srgbClr val="66CCFF"/>
    <a:srgbClr val="7693E6"/>
    <a:srgbClr val="545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41ED7-AC03-4DB0-AAB0-238F17FD0B0B}" type="datetimeFigureOut">
              <a:rPr lang="pl-PL" smtClean="0"/>
              <a:pPr/>
              <a:t>22.06.2021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0339B-E5BE-4D20-983F-2D87CF656E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232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0339B-E5BE-4D20-983F-2D87CF656E60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21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0339B-E5BE-4D20-983F-2D87CF656E60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955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0339B-E5BE-4D20-983F-2D87CF656E60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022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0408-4CDF-4A81-8C08-0FDBCD5BE01B}" type="datetimeFigureOut">
              <a:rPr lang="pl-PL" smtClean="0"/>
              <a:pPr/>
              <a:t>22.06.2021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406-DD72-4583-8124-0158AA84819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0408-4CDF-4A81-8C08-0FDBCD5BE01B}" type="datetimeFigureOut">
              <a:rPr lang="pl-PL" smtClean="0"/>
              <a:pPr/>
              <a:t>22.06.2021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406-DD72-4583-8124-0158AA84819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0408-4CDF-4A81-8C08-0FDBCD5BE01B}" type="datetimeFigureOut">
              <a:rPr lang="pl-PL" smtClean="0"/>
              <a:pPr/>
              <a:t>22.06.2021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406-DD72-4583-8124-0158AA84819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0408-4CDF-4A81-8C08-0FDBCD5BE01B}" type="datetimeFigureOut">
              <a:rPr lang="pl-PL" smtClean="0"/>
              <a:pPr/>
              <a:t>22.06.2021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406-DD72-4583-8124-0158AA84819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0408-4CDF-4A81-8C08-0FDBCD5BE01B}" type="datetimeFigureOut">
              <a:rPr lang="pl-PL" smtClean="0"/>
              <a:pPr/>
              <a:t>22.06.2021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406-DD72-4583-8124-0158AA84819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0408-4CDF-4A81-8C08-0FDBCD5BE01B}" type="datetimeFigureOut">
              <a:rPr lang="pl-PL" smtClean="0"/>
              <a:pPr/>
              <a:t>22.06.2021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406-DD72-4583-8124-0158AA84819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0408-4CDF-4A81-8C08-0FDBCD5BE01B}" type="datetimeFigureOut">
              <a:rPr lang="pl-PL" smtClean="0"/>
              <a:pPr/>
              <a:t>22.06.2021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406-DD72-4583-8124-0158AA84819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0408-4CDF-4A81-8C08-0FDBCD5BE01B}" type="datetimeFigureOut">
              <a:rPr lang="pl-PL" smtClean="0"/>
              <a:pPr/>
              <a:t>22.06.2021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406-DD72-4583-8124-0158AA84819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0408-4CDF-4A81-8C08-0FDBCD5BE01B}" type="datetimeFigureOut">
              <a:rPr lang="pl-PL" smtClean="0"/>
              <a:pPr/>
              <a:t>22.06.2021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406-DD72-4583-8124-0158AA84819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0408-4CDF-4A81-8C08-0FDBCD5BE01B}" type="datetimeFigureOut">
              <a:rPr lang="pl-PL" smtClean="0"/>
              <a:pPr/>
              <a:t>22.06.2021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406-DD72-4583-8124-0158AA84819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0408-4CDF-4A81-8C08-0FDBCD5BE01B}" type="datetimeFigureOut">
              <a:rPr lang="pl-PL" smtClean="0"/>
              <a:pPr/>
              <a:t>22.06.2021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406-DD72-4583-8124-0158AA84819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90408-4CDF-4A81-8C08-0FDBCD5BE01B}" type="datetimeFigureOut">
              <a:rPr lang="pl-PL" smtClean="0"/>
              <a:pPr/>
              <a:t>22.06.2021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7406-DD72-4583-8124-0158AA84819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5.xml"/><Relationship Id="rId5" Type="http://schemas.openxmlformats.org/officeDocument/2006/relationships/slide" Target="slide6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071546"/>
            <a:ext cx="9314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Czarna Niedziela w Myślenicach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857884" y="5286388"/>
            <a:ext cx="3071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3366"/>
                </a:solidFill>
              </a:rPr>
              <a:t>Autorzy:</a:t>
            </a:r>
          </a:p>
          <a:p>
            <a:r>
              <a:rPr lang="pl-PL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3366"/>
                </a:solidFill>
              </a:rPr>
              <a:t>Ania Kasperek 6a</a:t>
            </a:r>
          </a:p>
          <a:p>
            <a:r>
              <a:rPr lang="pl-PL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3366"/>
                </a:solidFill>
              </a:rPr>
              <a:t>Ela Matoga 6a</a:t>
            </a:r>
            <a:endParaRPr lang="pl-PL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3366"/>
              </a:solidFill>
            </a:endParaRPr>
          </a:p>
        </p:txBody>
      </p:sp>
      <p:pic>
        <p:nvPicPr>
          <p:cNvPr id="1026" name="Picture 2" descr="Wspomnienie „Czarnej niedzieli” i pamiątki po PRL-u w Muzeum - Oficjalna  strona Miasta i Gminy Myślenice"/>
          <p:cNvPicPr>
            <a:picLocks noChangeAspect="1" noChangeArrowheads="1"/>
          </p:cNvPicPr>
          <p:nvPr/>
        </p:nvPicPr>
        <p:blipFill>
          <a:blip r:embed="rId2"/>
          <a:srcRect l="6082" t="16667" r="8062" b="11667"/>
          <a:stretch>
            <a:fillRect/>
          </a:stretch>
        </p:blipFill>
        <p:spPr bwMode="auto">
          <a:xfrm>
            <a:off x="1071538" y="2357430"/>
            <a:ext cx="3143272" cy="3711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100"/>
                            </p:stCondLst>
                            <p:childTnLst>
                              <p:par>
                                <p:cTn id="1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6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Więzienie Montelupuich</a:t>
            </a:r>
            <a:r>
              <a:rPr lang="pl-PL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pl-PL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endParaRPr lang="pl-PL" dirty="0">
              <a:solidFill>
                <a:schemeClr val="bg1">
                  <a:lumMod val="6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858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W Więzieniu Montelupuich oznajmiano im, że zostaną rozstrzelani, jeśli nie znajdzie się sprawca zamachu na Myślenicką  pocztę. Przerażone rodziny obległy więzienie, szukały możliwości porozumienia się z aresztowanymi, interweniowały, przynosiły paczki żywnościowe. Hitlerowcy wzięli przecież po kilku członków rodziny. Tymczasem los grupy Myślenickiej szybko się rozstrzygnął. </a:t>
            </a:r>
          </a:p>
          <a:p>
            <a:pPr>
              <a:buNone/>
            </a:pP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Dnia 28 czerwca 1940 roku z celi śmierci nr 87 wywieziono grupę aresztowanych do Krzesławic, gdzie kopali groby. Myśleniczan umieszczono w drugiej celi śmierci nr 94. Około 150 mężczyzn i kobiet w obu celach na Montelupuich gotowało się na śmierć.</a:t>
            </a:r>
          </a:p>
        </p:txBody>
      </p:sp>
      <p:pic>
        <p:nvPicPr>
          <p:cNvPr id="23554" name="Picture 2" descr="Dawne krakowskie więzienia [ZDJĘCIA ARCHIWALNE]"/>
          <p:cNvPicPr>
            <a:picLocks noChangeAspect="1" noChangeArrowheads="1"/>
          </p:cNvPicPr>
          <p:nvPr/>
        </p:nvPicPr>
        <p:blipFill>
          <a:blip r:embed="rId3"/>
          <a:srcRect r="2564" b="3382"/>
          <a:stretch>
            <a:fillRect/>
          </a:stretch>
        </p:blipFill>
        <p:spPr bwMode="auto">
          <a:xfrm>
            <a:off x="5214942" y="4857760"/>
            <a:ext cx="2923427" cy="200024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czerwiec 1940</a:t>
            </a:r>
            <a:endParaRPr lang="pl-PL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>
                <a:latin typeface="Century" pitchFamily="18" charset="0"/>
              </a:rPr>
              <a:t>Dnia 29 czerwca 1940 roku wczesnym rankiem Myśleniczan wywieziono autem, ustawiono nad wykopanymi dołami i rozstrzelano w proaustriackim forcie wojennym w </a:t>
            </a:r>
            <a:r>
              <a:rPr lang="pl-PL" dirty="0" smtClean="0">
                <a:latin typeface="Century" pitchFamily="18" charset="0"/>
              </a:rPr>
              <a:t>Krzesławicach </a:t>
            </a:r>
            <a:r>
              <a:rPr lang="pl-PL" dirty="0" smtClean="0">
                <a:latin typeface="Century" pitchFamily="18" charset="0"/>
              </a:rPr>
              <a:t>koło Krakowa. Według świadka, stojącym nad grobami założono opaski na oczy. Oni zaś zaczęli się modlić śpiewając „Pod Twoją obronę”. </a:t>
            </a:r>
          </a:p>
          <a:p>
            <a:pPr>
              <a:buNone/>
            </a:pPr>
            <a:r>
              <a:rPr lang="pl-PL" dirty="0" smtClean="0">
                <a:latin typeface="Century" pitchFamily="18" charset="0"/>
              </a:rPr>
              <a:t>Jerzy </a:t>
            </a:r>
            <a:r>
              <a:rPr lang="pl-PL" dirty="0">
                <a:latin typeface="Century" pitchFamily="18" charset="0"/>
              </a:rPr>
              <a:t>G</a:t>
            </a:r>
            <a:r>
              <a:rPr lang="pl-PL" dirty="0" smtClean="0">
                <a:latin typeface="Century" pitchFamily="18" charset="0"/>
              </a:rPr>
              <a:t>orączko </a:t>
            </a:r>
            <a:r>
              <a:rPr lang="pl-PL" dirty="0" smtClean="0">
                <a:latin typeface="Century" pitchFamily="18" charset="0"/>
              </a:rPr>
              <a:t>i jego siostry zdarli opaski z twarzy. Rodzeństwo poprosiło tez o pierwszeństwo rozstrzelania. Prośba ta została uwzględniona. Tuż przed </a:t>
            </a:r>
            <a:r>
              <a:rPr lang="pl-PL" dirty="0" smtClean="0">
                <a:latin typeface="Century" pitchFamily="18" charset="0"/>
              </a:rPr>
              <a:t>oddaniem </a:t>
            </a:r>
            <a:r>
              <a:rPr lang="pl-PL" dirty="0" smtClean="0">
                <a:latin typeface="Century" pitchFamily="18" charset="0"/>
              </a:rPr>
              <a:t>strzału </a:t>
            </a:r>
            <a:r>
              <a:rPr lang="pl-PL" dirty="0" smtClean="0">
                <a:latin typeface="Century" pitchFamily="18" charset="0"/>
              </a:rPr>
              <a:t>Jerzy </a:t>
            </a:r>
            <a:r>
              <a:rPr lang="pl-PL" dirty="0" smtClean="0">
                <a:latin typeface="Century" pitchFamily="18" charset="0"/>
              </a:rPr>
              <a:t>krzyknął „Niech żyje Polska!”. </a:t>
            </a:r>
            <a:r>
              <a:rPr lang="pl-PL" dirty="0" smtClean="0">
                <a:latin typeface="Century" pitchFamily="18" charset="0"/>
              </a:rPr>
              <a:t>Siostra wydała  </a:t>
            </a:r>
            <a:r>
              <a:rPr lang="pl-PL" dirty="0" smtClean="0">
                <a:latin typeface="Century" pitchFamily="18" charset="0"/>
              </a:rPr>
              <a:t>okrzyk „Jezus Maria!”. Objęli się w gorącym uścisku i tak zginęli. Strzelano w tył głowy.</a:t>
            </a:r>
          </a:p>
          <a:p>
            <a:pPr>
              <a:buNone/>
            </a:pPr>
            <a:r>
              <a:rPr lang="pl-PL" dirty="0" smtClean="0">
                <a:latin typeface="Century" pitchFamily="18" charset="0"/>
              </a:rPr>
              <a:t>Następnego dnia była sobota – dzień przyjmowania paczek dla aresztowanych. Wtedy oznajmiono rodzinom, że aresztowanych nie ma już w Montelupich.</a:t>
            </a:r>
            <a:r>
              <a:rPr lang="pl-PL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entury" pitchFamily="18" charset="0"/>
              </a:rPr>
              <a:t/>
            </a:r>
            <a:br>
              <a:rPr lang="pl-PL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entury" pitchFamily="18" charset="0"/>
              </a:rPr>
            </a:br>
            <a:endParaRPr lang="pl-PL" dirty="0">
              <a:latin typeface="Century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l-PL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Listy do rodzin</a:t>
            </a:r>
            <a:endParaRPr lang="pl-PL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8572528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>
                <a:latin typeface="Consolas" pitchFamily="49" charset="0"/>
                <a:ea typeface="Malgun Gothic" pitchFamily="34" charset="-127"/>
              </a:rPr>
              <a:t>Na trasie przejazdu z Montelupich do Krzesławic ludzie znajdowali wyrzucone z aut kartki i zanosili je pod wskazane adresy. </a:t>
            </a:r>
            <a:r>
              <a:rPr lang="pl-PL" sz="2400" dirty="0">
                <a:latin typeface="Consolas" pitchFamily="49" charset="0"/>
                <a:ea typeface="Malgun Gothic" pitchFamily="34" charset="-127"/>
              </a:rPr>
              <a:t>B</a:t>
            </a:r>
            <a:r>
              <a:rPr lang="pl-PL" sz="2400" dirty="0" smtClean="0">
                <a:latin typeface="Consolas" pitchFamily="49" charset="0"/>
                <a:ea typeface="Malgun Gothic" pitchFamily="34" charset="-127"/>
              </a:rPr>
              <a:t>yły to zawiadomienia skazanych, że jada kopać dla siebie groby, lub że jadą na śmierć. Egzekucje trwały od jesieni 1939 roku do wiosny 1941 roku.  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					        </a:t>
            </a:r>
            <a:r>
              <a:rPr lang="pl-PL" sz="1800" i="1" dirty="0" smtClean="0">
                <a:latin typeface="Bookman Old Style" pitchFamily="18" charset="0"/>
              </a:rPr>
              <a:t>„Antoni  Święch </a:t>
            </a:r>
          </a:p>
          <a:p>
            <a:pPr>
              <a:buNone/>
            </a:pPr>
            <a:r>
              <a:rPr lang="pl-PL" sz="1800" i="1" dirty="0" smtClean="0">
                <a:latin typeface="Bookman Old Style" pitchFamily="18" charset="0"/>
              </a:rPr>
              <a:t>					        Myślenice  Rzeźnik</a:t>
            </a:r>
          </a:p>
          <a:p>
            <a:pPr>
              <a:buNone/>
            </a:pPr>
            <a:r>
              <a:rPr lang="pl-PL" sz="1800" i="1" dirty="0" smtClean="0">
                <a:latin typeface="Bookman Old Style" pitchFamily="18" charset="0"/>
              </a:rPr>
              <a:t>					        Kto  otrzyma niech </a:t>
            </a:r>
          </a:p>
          <a:p>
            <a:pPr>
              <a:buNone/>
            </a:pPr>
            <a:r>
              <a:rPr lang="pl-PL" sz="1800" i="1" dirty="0" smtClean="0">
                <a:latin typeface="Bookman Old Style" pitchFamily="18" charset="0"/>
              </a:rPr>
              <a:t>					        odda  żonie,  bo  został</a:t>
            </a:r>
          </a:p>
          <a:p>
            <a:pPr>
              <a:buNone/>
            </a:pPr>
            <a:r>
              <a:rPr lang="pl-PL" sz="1800" i="1" dirty="0" smtClean="0">
                <a:latin typeface="Bookman Old Style" pitchFamily="18" charset="0"/>
              </a:rPr>
              <a:t>					         rozstrzelany  dnia  29  czerwca 1940</a:t>
            </a:r>
          </a:p>
          <a:p>
            <a:pPr>
              <a:buNone/>
            </a:pPr>
            <a:r>
              <a:rPr lang="pl-PL" sz="1800" i="1" dirty="0" smtClean="0">
                <a:latin typeface="Bookman Old Style" pitchFamily="18" charset="0"/>
              </a:rPr>
              <a:t>				                      Bądźcie zdrowi!”</a:t>
            </a:r>
          </a:p>
          <a:p>
            <a:pPr>
              <a:buNone/>
            </a:pPr>
            <a:endParaRPr lang="pl-PL" sz="1800" i="1" dirty="0" smtClean="0">
              <a:latin typeface="Bookman Old Style" pitchFamily="18" charset="0"/>
            </a:endParaRP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</p:txBody>
      </p:sp>
      <p:sp>
        <p:nvSpPr>
          <p:cNvPr id="1026" name="AutoShape 2" descr="F:\01.WYSTAWY_2020\czarna niedziela 1940 r. plansze\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5" name="Obraz 4" descr="zdj czarana niedz.jfif"/>
          <p:cNvPicPr>
            <a:picLocks noChangeAspect="1"/>
          </p:cNvPicPr>
          <p:nvPr/>
        </p:nvPicPr>
        <p:blipFill>
          <a:blip r:embed="rId3"/>
          <a:srcRect l="55555" t="60246" r="4762" b="19529"/>
          <a:stretch>
            <a:fillRect/>
          </a:stretch>
        </p:blipFill>
        <p:spPr>
          <a:xfrm rot="21308344">
            <a:off x="385411" y="4215033"/>
            <a:ext cx="3472681" cy="250033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EKSHUMACJA ZWŁOK</a:t>
            </a:r>
            <a:endParaRPr lang="pl-PL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71612"/>
            <a:ext cx="6472254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b="1" dirty="0" smtClean="0">
                <a:latin typeface="Bahnschrift Light" pitchFamily="34" charset="0"/>
              </a:rPr>
              <a:t>Ekshumacja zwłok trwała od 15 października – 6 grudnia 1945. Groby oznaczone numerem 11 i 28 - to były groby Myśleniczan.</a:t>
            </a:r>
          </a:p>
          <a:p>
            <a:pPr>
              <a:buNone/>
            </a:pPr>
            <a:r>
              <a:rPr lang="pl-PL" sz="2000" b="1" dirty="0" smtClean="0">
                <a:latin typeface="Bahnschrift Light" pitchFamily="34" charset="0"/>
              </a:rPr>
              <a:t>Każde zwłoki przed wydobyciem z grobu zaopatrywano blaszką z numerem. Łącznie w 29 grobach znaleziono 440 zwłok, w tym 18 zwłok kobiet.</a:t>
            </a:r>
            <a:endParaRPr lang="pl-PL" sz="2000" b="1" dirty="0">
              <a:latin typeface="Bahnschrift Light" pitchFamily="34" charset="0"/>
            </a:endParaRPr>
          </a:p>
        </p:txBody>
      </p:sp>
      <p:pic>
        <p:nvPicPr>
          <p:cNvPr id="5" name="Obraz 4" descr="zdj czarna niedz 1.jfif"/>
          <p:cNvPicPr>
            <a:picLocks noChangeAspect="1"/>
          </p:cNvPicPr>
          <p:nvPr/>
        </p:nvPicPr>
        <p:blipFill>
          <a:blip r:embed="rId4"/>
          <a:srcRect l="52144" t="53648" r="4403" b="26843"/>
          <a:stretch>
            <a:fillRect/>
          </a:stretch>
        </p:blipFill>
        <p:spPr>
          <a:xfrm>
            <a:off x="5643570" y="3571876"/>
            <a:ext cx="323703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zdj czarna niedz.jfif"/>
          <p:cNvPicPr>
            <a:picLocks noChangeAspect="1"/>
          </p:cNvPicPr>
          <p:nvPr/>
        </p:nvPicPr>
        <p:blipFill>
          <a:blip r:embed="rId5"/>
          <a:srcRect t="34568" r="66387" b="49074"/>
          <a:stretch>
            <a:fillRect/>
          </a:stretch>
        </p:blipFill>
        <p:spPr>
          <a:xfrm>
            <a:off x="928662" y="3857628"/>
            <a:ext cx="384466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500042"/>
            <a:ext cx="58579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Badania zwłok stwierdziły, że prawie wszystkie ofiary zginęły od strzału w głowę -  395 zwłok miało uszkodzone czaszki od pocisków.</a:t>
            </a:r>
            <a:endParaRPr lang="pl-PL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Obraz 2" descr="zdj czarna niedz 1.jfif"/>
          <p:cNvPicPr>
            <a:picLocks noChangeAspect="1"/>
          </p:cNvPicPr>
          <p:nvPr/>
        </p:nvPicPr>
        <p:blipFill>
          <a:blip r:embed="rId3"/>
          <a:srcRect l="3033" t="53634" r="55068" b="27891"/>
          <a:stretch>
            <a:fillRect/>
          </a:stretch>
        </p:blipFill>
        <p:spPr>
          <a:xfrm>
            <a:off x="5572132" y="2928934"/>
            <a:ext cx="3227667" cy="2028819"/>
          </a:xfrm>
          <a:prstGeom prst="rect">
            <a:avLst/>
          </a:prstGeom>
        </p:spPr>
      </p:pic>
      <p:pic>
        <p:nvPicPr>
          <p:cNvPr id="4" name="Obraz 3" descr="zdj czarna niedz.jfif"/>
          <p:cNvPicPr>
            <a:picLocks noChangeAspect="1"/>
          </p:cNvPicPr>
          <p:nvPr/>
        </p:nvPicPr>
        <p:blipFill>
          <a:blip r:embed="rId4"/>
          <a:srcRect l="2421" t="18682" r="68523" b="66749"/>
          <a:stretch>
            <a:fillRect/>
          </a:stretch>
        </p:blipFill>
        <p:spPr>
          <a:xfrm>
            <a:off x="714347" y="3571876"/>
            <a:ext cx="3945899" cy="2795011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olas" pitchFamily="49" charset="0"/>
              </a:rPr>
              <a:t>Współczesne pamiątki</a:t>
            </a:r>
            <a:endParaRPr lang="pl-PL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nsolas" pitchFamily="49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428736"/>
            <a:ext cx="8258204" cy="455455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2800" b="1" dirty="0" smtClean="0">
                <a:latin typeface="Segoe Print" pitchFamily="2" charset="0"/>
              </a:rPr>
              <a:t>Dnia 13 grudnia 1945 </a:t>
            </a:r>
            <a:r>
              <a:rPr lang="pl-PL" sz="2800" dirty="0" smtClean="0">
                <a:latin typeface="Segoe Print" pitchFamily="2" charset="0"/>
              </a:rPr>
              <a:t>roku w Kościele Parafialnym w Myślenicach odprawione zostało nabożeństwo żałobne za pomordowanych przez Hitlerowców mieszkańców Myślenic.</a:t>
            </a:r>
          </a:p>
          <a:p>
            <a:pPr>
              <a:buNone/>
            </a:pPr>
            <a:r>
              <a:rPr lang="pl-PL" sz="2800" b="1" dirty="0" smtClean="0">
                <a:latin typeface="Segoe Print" pitchFamily="2" charset="0"/>
              </a:rPr>
              <a:t>3 września 1964 </a:t>
            </a:r>
            <a:r>
              <a:rPr lang="pl-PL" sz="2800" dirty="0" smtClean="0">
                <a:latin typeface="Segoe Print" pitchFamily="2" charset="0"/>
              </a:rPr>
              <a:t>roku odbyła się w Myślenicach manifestacja antywojenna, w czasie której odsłonięto pamiątkową tablicę dotyczącą myślenickich wydarzeń czerwcowych 1940 roku.</a:t>
            </a:r>
          </a:p>
          <a:p>
            <a:pPr>
              <a:buNone/>
            </a:pPr>
            <a:r>
              <a:rPr lang="pl-PL" sz="2800" b="1" dirty="0" smtClean="0">
                <a:latin typeface="Segoe Print" pitchFamily="2" charset="0"/>
              </a:rPr>
              <a:t>6 lipca 1957 </a:t>
            </a:r>
            <a:r>
              <a:rPr lang="pl-PL" sz="2800" dirty="0" smtClean="0">
                <a:latin typeface="Segoe Print" pitchFamily="2" charset="0"/>
              </a:rPr>
              <a:t>roku odsłonięto pomnik ku czci krzesławickich ofiar hitlerowskiego terroru.</a:t>
            </a:r>
            <a:endParaRPr lang="pl-PL" sz="2800" dirty="0">
              <a:latin typeface="Segoe Print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42976" y="1643050"/>
            <a:ext cx="707236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Koniec</a:t>
            </a:r>
            <a:endParaRPr lang="pl-PL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Obraz 3" descr="czarna niedzie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4714884"/>
            <a:ext cx="2857520" cy="1929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Obraz 8" descr="zdj czarana niedz.jfif"/>
          <p:cNvPicPr>
            <a:picLocks noChangeAspect="1"/>
          </p:cNvPicPr>
          <p:nvPr/>
        </p:nvPicPr>
        <p:blipFill>
          <a:blip r:embed="rId3"/>
          <a:srcRect l="55555" t="60246" r="4762" b="19529"/>
          <a:stretch>
            <a:fillRect/>
          </a:stretch>
        </p:blipFill>
        <p:spPr>
          <a:xfrm rot="21027126">
            <a:off x="7000892" y="2500306"/>
            <a:ext cx="1829136" cy="13169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Dawne krakowskie więzienia [ZDJĘCIA ARCHIWALNE]"/>
          <p:cNvPicPr>
            <a:picLocks noChangeAspect="1" noChangeArrowheads="1"/>
          </p:cNvPicPr>
          <p:nvPr/>
        </p:nvPicPr>
        <p:blipFill>
          <a:blip r:embed="rId4"/>
          <a:srcRect r="2564" b="3382"/>
          <a:stretch>
            <a:fillRect/>
          </a:stretch>
        </p:blipFill>
        <p:spPr bwMode="auto">
          <a:xfrm rot="20630465">
            <a:off x="5506969" y="4296354"/>
            <a:ext cx="2923427" cy="200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8" descr="Czarna Niedziela” w Myślenicach. Historia we wspomnienia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46346">
            <a:off x="727563" y="388753"/>
            <a:ext cx="2500330" cy="1736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zarna Niedziela 19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35670">
            <a:off x="6072198" y="214290"/>
            <a:ext cx="2357454" cy="17616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Obraz 12" descr="czarna 1.jf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2714620"/>
            <a:ext cx="1500198" cy="2205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bg1">
                <a:tint val="40000"/>
                <a:satMod val="350000"/>
                <a:alpha val="96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4282" y="571480"/>
            <a:ext cx="7772400" cy="1470025"/>
          </a:xfrm>
        </p:spPr>
        <p:txBody>
          <a:bodyPr>
            <a:normAutofit/>
          </a:bodyPr>
          <a:lstStyle/>
          <a:p>
            <a:r>
              <a:rPr lang="pl-PL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Czarna Niedziela w Myślenicach</a:t>
            </a:r>
            <a:endParaRPr lang="pl-PL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28662" y="1928802"/>
            <a:ext cx="7272366" cy="2328882"/>
          </a:xfrm>
        </p:spPr>
        <p:txBody>
          <a:bodyPr>
            <a:normAutofit fontScale="85000" lnSpcReduction="10000"/>
          </a:bodyPr>
          <a:lstStyle/>
          <a:p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81 rocznica “Czarnej Niedzieli” w Myślenicach. Czarna Niedziela jest jednym z najtragiczniejszych wydarzeń, które dotknęło mieszkańców Myślenic podczas II wojny światowej. W tym dniu w 1940 roku aresztowano, po czym wywieziono do więzienia Montelupich w Krakowie grupę mieszkańców Myślenic</a:t>
            </a:r>
            <a:r>
              <a:rPr lang="pl-PL" b="1" dirty="0">
                <a:latin typeface="Monotype Corsiva" pitchFamily="66" charset="0"/>
              </a:rPr>
              <a:t>.</a:t>
            </a:r>
          </a:p>
        </p:txBody>
      </p:sp>
      <p:pic>
        <p:nvPicPr>
          <p:cNvPr id="5" name="Obraz 4" descr="czarna niedzie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4214818"/>
            <a:ext cx="3663393" cy="2474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3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Spis treści:</a:t>
            </a:r>
            <a:endParaRPr lang="pl-PL" sz="6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pl-PL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Czarna Niedziela w Myślenicach – </a:t>
            </a:r>
            <a:r>
              <a:rPr lang="pl-PL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  <a:hlinkClick r:id="rId2" action="ppaction://hlinksldjump"/>
              </a:rPr>
              <a:t>kliknij tutaj</a:t>
            </a:r>
            <a:endParaRPr lang="pl-PL" dirty="0" smtClean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istina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pl-PL" i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Rocznica Czarnej niedzieli</a:t>
            </a:r>
            <a:r>
              <a:rPr lang="pl-PL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 – </a:t>
            </a:r>
            <a:r>
              <a:rPr lang="pl-PL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  <a:hlinkClick r:id="rId3" action="ppaction://hlinksldjump"/>
              </a:rPr>
              <a:t>kliknij tutaj</a:t>
            </a:r>
            <a:endParaRPr lang="pl-PL" i="1" dirty="0" smtClean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istina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pl-PL" i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Myślenice 1939 – 1945</a:t>
            </a:r>
            <a:r>
              <a:rPr lang="pl-PL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 – </a:t>
            </a:r>
            <a:r>
              <a:rPr lang="pl-PL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  <a:hlinkClick r:id="rId4" action="ppaction://hlinksldjump"/>
              </a:rPr>
              <a:t>kliknij tutaj</a:t>
            </a:r>
            <a:endParaRPr lang="pl-PL" i="1" dirty="0" smtClean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istina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pl-PL" i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Zakładnicy</a:t>
            </a:r>
            <a:r>
              <a:rPr lang="pl-PL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 – </a:t>
            </a:r>
            <a:r>
              <a:rPr lang="pl-P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  <a:hlinkClick r:id="rId5" action="ppaction://hlinksldjump"/>
              </a:rPr>
              <a:t>kliknij tutaj</a:t>
            </a:r>
            <a:endParaRPr lang="pl-PL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istina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pl-PL" i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23 czerwca 1940</a:t>
            </a:r>
            <a:r>
              <a:rPr lang="pl-PL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 – </a:t>
            </a:r>
            <a:r>
              <a:rPr lang="pl-PL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  <a:hlinkClick r:id="rId6" action="ppaction://hlinksldjump"/>
              </a:rPr>
              <a:t>kliknij tutaj</a:t>
            </a:r>
            <a:endParaRPr lang="pl-PL" dirty="0" smtClean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istina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pl-PL" i="1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Więzienie</a:t>
            </a:r>
            <a:r>
              <a:rPr lang="pl-PL" dirty="0" smtClean="0"/>
              <a:t> </a:t>
            </a:r>
            <a:r>
              <a:rPr lang="pl-PL" i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Montelupuich</a:t>
            </a:r>
            <a:r>
              <a:rPr lang="pl-PL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 – </a:t>
            </a:r>
            <a:r>
              <a:rPr lang="pl-PL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  <a:hlinkClick r:id="rId7" action="ppaction://hlinksldjump"/>
              </a:rPr>
              <a:t>kliknij tutaj</a:t>
            </a:r>
            <a:endParaRPr lang="pl-PL" dirty="0" smtClean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istina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pl-PL" i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29 czerwiec 1940</a:t>
            </a:r>
            <a:r>
              <a:rPr lang="pl-PL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 – </a:t>
            </a:r>
            <a:r>
              <a:rPr lang="pl-PL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  <a:hlinkClick r:id="rId8" action="ppaction://hlinksldjump"/>
              </a:rPr>
              <a:t>kliknij tutaj</a:t>
            </a:r>
            <a:endParaRPr lang="pl-PL" dirty="0" smtClean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istina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pl-PL" i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Listy do rodzin – </a:t>
            </a:r>
            <a:r>
              <a:rPr lang="pl-PL" i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  <a:hlinkClick r:id="rId9" action="ppaction://hlinksldjump"/>
              </a:rPr>
              <a:t>kliknij tutaj</a:t>
            </a:r>
            <a:endParaRPr lang="pl-PL" i="1" dirty="0" smtClean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istina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pl-PL" i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Ekshumacja zwłok – </a:t>
            </a:r>
            <a:r>
              <a:rPr lang="pl-PL" i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  <a:hlinkClick r:id="rId10" action="ppaction://hlinksldjump"/>
              </a:rPr>
              <a:t>kliknij tutaj</a:t>
            </a:r>
            <a:endParaRPr lang="pl-PL" i="1" dirty="0" smtClean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istina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pl-PL" i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Współczesne pamiątki  - </a:t>
            </a:r>
            <a:r>
              <a:rPr lang="pl-PL" i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  <a:hlinkClick r:id="rId11" action="ppaction://hlinksldjump"/>
              </a:rPr>
              <a:t>kliknij tutaj</a:t>
            </a:r>
            <a:endParaRPr lang="pl-PL" i="1" dirty="0" smtClean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istina" pitchFamily="66" charset="0"/>
            </a:endParaRPr>
          </a:p>
          <a:p>
            <a:pPr>
              <a:buFont typeface="Courier New" pitchFamily="49" charset="0"/>
              <a:buChar char="o"/>
            </a:pPr>
            <a:endParaRPr lang="pl-PL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istina" pitchFamily="66" charset="0"/>
            </a:endParaRPr>
          </a:p>
          <a:p>
            <a:pPr>
              <a:buFont typeface="Courier New" pitchFamily="49" charset="0"/>
              <a:buChar char="o"/>
            </a:pPr>
            <a:endParaRPr lang="pl-PL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istin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5456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Rocznica Czarnej niedzieli</a:t>
            </a:r>
            <a:endParaRPr lang="pl-PL" b="1" i="1" dirty="0">
              <a:solidFill>
                <a:srgbClr val="5456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</a:rPr>
              <a:t>Dzień 23 czerwca 1940 roku przeszedł do historii Myślenic pod nazwą „Czarnej niedzieli”. Choć od tych strasznych wydarzeń minęło już </a:t>
            </a:r>
            <a:r>
              <a:rPr lang="pl-PL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</a:rPr>
              <a:t>81 lat</a:t>
            </a:r>
            <a:r>
              <a:rPr lang="pl-PL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</a:rPr>
              <a:t>, pamięć o pomordowanych myśleniczanach trwa, czego wyrazem są m.in. uroczystości rocznicowe, które odbędą się 23 czerwca tego roku.</a:t>
            </a:r>
          </a:p>
        </p:txBody>
      </p:sp>
      <p:pic>
        <p:nvPicPr>
          <p:cNvPr id="7172" name="Picture 4" descr="79. rocznica &quot;Czarnej Niedzieli&quot; w Myślenic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026698"/>
            <a:ext cx="5025979" cy="2831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1439850"/>
          </a:xfrm>
        </p:spPr>
        <p:txBody>
          <a:bodyPr/>
          <a:lstStyle/>
          <a:p>
            <a:r>
              <a:rPr lang="pl-PL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ristina" pitchFamily="66" charset="0"/>
              </a:rPr>
              <a:t>Myślenice 1939 - 1945</a:t>
            </a:r>
            <a:endParaRPr lang="pl-PL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Pristin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>
                <a:latin typeface="Monotype Corsiva" pitchFamily="66" charset="0"/>
              </a:rPr>
              <a:t>Myślenice zostały zajęte przez wojska niemieckie 5 września 1939 roku. Jednym z tragicznych dni w latach II wojny światowej był dzień 23 czerwca 1940r.- pogodny, niedzielny, letni dzień, który przeszedł do historii Myślenic pod nazwą „Czarnej niedzieli”. Czarna niedziela 1940 roku była pierwszą krwawą represją, jaka spadła w latach okupacji hitlerowskiej na nasze miasto. Pierwszą, ale niestety nie ostatnią. Kosztowała Myślenice życie 35 ofiar.</a:t>
            </a:r>
          </a:p>
        </p:txBody>
      </p:sp>
      <p:pic>
        <p:nvPicPr>
          <p:cNvPr id="21506" name="Picture 2" descr="Czarna niedziela oczami świadkó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214818"/>
            <a:ext cx="473360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pl-PL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pl-PL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akładnicy</a:t>
            </a:r>
            <a:endParaRPr lang="pl-PL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" pitchFamily="18" charset="0"/>
              </a:rPr>
              <a:t>21 czerwca 1940 roku zarząd miejski w Myślenicach wyznaczył 10 zakładników, którzy przez 14 dni musieli  meldować się codziennie w biurze burmistrzostwa i donosić o wszelkich próbach sabotażu przeciwko Niemcom. Były to następujące osoby: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Antoni Burtan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Wincenty Frączek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Józef Goławiecki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Wojciech Hosaja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Stanisław Jędrzejowski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Andrzej Miętus</a:t>
            </a:r>
            <a:endParaRPr lang="pl-PL" dirty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Kazimierz Skóra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Stanisław Syrek    					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Antoni Święch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Piotr Wierciak						Andrzej  Miętus		</a:t>
            </a:r>
          </a:p>
          <a:p>
            <a:pPr>
              <a:buClr>
                <a:schemeClr val="accent3">
                  <a:lumMod val="50000"/>
                </a:schemeClr>
              </a:buClr>
              <a:buNone/>
            </a:pPr>
            <a:endParaRPr lang="pl-PL" dirty="0">
              <a:latin typeface="Monotype Corsiva" pitchFamily="66" charset="0"/>
            </a:endParaRPr>
          </a:p>
        </p:txBody>
      </p:sp>
      <p:pic>
        <p:nvPicPr>
          <p:cNvPr id="4" name="Obraz 3" descr="czarna 1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928934"/>
            <a:ext cx="2332241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23 czerwiec 1940r.</a:t>
            </a:r>
            <a:endParaRPr lang="pl-PL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28586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800" dirty="0" smtClean="0">
                <a:latin typeface="Segoe Print" pitchFamily="2" charset="0"/>
              </a:rPr>
              <a:t>22 czerwca 1940 roku </a:t>
            </a:r>
            <a:r>
              <a:rPr lang="pl-PL" sz="1800" dirty="0" smtClean="0">
                <a:latin typeface="Segoe Print" pitchFamily="2" charset="0"/>
              </a:rPr>
              <a:t>pojawiły </a:t>
            </a:r>
            <a:r>
              <a:rPr lang="pl-PL" sz="1800" dirty="0" smtClean="0">
                <a:latin typeface="Segoe Print" pitchFamily="2" charset="0"/>
              </a:rPr>
              <a:t>się w Myślenicach wzmocnione patrole niemieckich żandarmów i granatowej policji. Wprowadzono również godzinę policyjną. Około godziny 23:30 tego samego dnia dokonano prowokacyjnego zamachu na Myślenicką pocztę, wrzucając petardę czy butelkę z benzyną do pomieszczenia telefonistki, pragnąc we ten sposób uzyskać pretekst do pierwszych, masowych aresztowań w Myślenicach. </a:t>
            </a:r>
          </a:p>
          <a:p>
            <a:pPr>
              <a:buNone/>
            </a:pPr>
            <a:r>
              <a:rPr lang="pl-PL" sz="1800" dirty="0" smtClean="0">
                <a:latin typeface="Segoe Print" pitchFamily="2" charset="0"/>
              </a:rPr>
              <a:t>Pomiędzy godziną 2 a 3 dnia 23 czerwca 1940 roku hitlerowskie bojówki wzmocnione posiłkami z Krakowa wtargnęły do domów zakładników, brutalnie zwlekli ich z łóżek, aresztowali i zawiedli do aresztu miejskiego.</a:t>
            </a:r>
            <a:endParaRPr lang="pl-PL" sz="1800" dirty="0">
              <a:latin typeface="Segoe Print" pitchFamily="2" charset="0"/>
            </a:endParaRPr>
          </a:p>
        </p:txBody>
      </p:sp>
      <p:pic>
        <p:nvPicPr>
          <p:cNvPr id="15362" name="Picture 2" descr="Tak wyglądał budynek myślenickiej poczty w latach okupacji hitlerowskie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00035"/>
            <a:ext cx="2714644" cy="2657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Była niedziela…</a:t>
            </a:r>
            <a:br>
              <a:rPr lang="pl-PL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 godzinach przedpołudniowych hitlerowcy dokonali dalszych aresztowań w Myślenicach, ponieważ 10 zakładników wydawało im się za mało. Ujęli więc kolejne 22 osoby: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Emil Bicz 			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Tadeusz Bursztyn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Kazimierz Burtan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Kazimierz Dudkiewicz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Adam Dutkiewicz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Jan Gębicki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Marian Gębicki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Jan Goławiecki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Abraham </a:t>
            </a:r>
            <a:r>
              <a:rPr lang="pl-PL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Goldblum</a:t>
            </a:r>
            <a:endParaRPr lang="pl-P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Roman Gorączko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Antonina </a:t>
            </a:r>
            <a:r>
              <a:rPr lang="pl-PL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Gorączkówna</a:t>
            </a:r>
            <a:endParaRPr lang="pl-P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pl-PL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Socina</a:t>
            </a: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pl-PL" dirty="0" smtClean="0"/>
          </a:p>
          <a:p>
            <a:pPr>
              <a:buFont typeface="Wingdings" pitchFamily="2" charset="2"/>
              <a:buChar char="§"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Zofia </a:t>
            </a:r>
            <a:r>
              <a:rPr lang="pl-PL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Gorączkówna</a:t>
            </a: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Jerzy Gorączko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Stanisław  Hołuj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Czesław Adam Janowski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Roman </a:t>
            </a:r>
            <a:r>
              <a:rPr lang="pl-PL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Piesch</a:t>
            </a:r>
            <a:endParaRPr lang="pl-P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Mieczysław Pilch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Antoni Stożek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Karol Święch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Zygmunt Udziela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Franciszek </a:t>
            </a:r>
            <a:r>
              <a:rPr lang="pl-PL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Ujczak</a:t>
            </a:r>
            <a:endParaRPr lang="pl-P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Roman </a:t>
            </a:r>
            <a:r>
              <a:rPr lang="pl-PL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Czepiel</a:t>
            </a:r>
            <a:endParaRPr lang="pl-P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Józef Fijał </a:t>
            </a:r>
          </a:p>
          <a:p>
            <a:pPr>
              <a:buFont typeface="Wingdings" pitchFamily="2" charset="2"/>
              <a:buChar char="§"/>
            </a:pPr>
            <a:endParaRPr lang="pl-P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§"/>
            </a:pPr>
            <a:endParaRPr lang="pl-P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endParaRPr lang="pl-PL" dirty="0"/>
          </a:p>
        </p:txBody>
      </p:sp>
      <p:pic>
        <p:nvPicPr>
          <p:cNvPr id="5" name="Obraz 4" descr="Swie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5254460"/>
            <a:ext cx="2278044" cy="160354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428604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Wyżej wymienionych trzymano kilka godzin przed budynkiem miejscowej poczty. </a:t>
            </a:r>
          </a:p>
          <a:p>
            <a:r>
              <a:rPr lang="pl-PL" sz="24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Sfotografowano ich i jeszcze tego samego dnia wywieziono samochodami ciężarowymi do wiezienia Montelupich w Krakowie.</a:t>
            </a:r>
          </a:p>
          <a:p>
            <a:r>
              <a:rPr lang="pl-PL" sz="24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Okazało się, że przed budynkiem poczty znaleźli się także inni myśleniczanie, </a:t>
            </a:r>
            <a:r>
              <a:rPr lang="pl-PL" sz="2400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</a:t>
            </a:r>
            <a:r>
              <a:rPr lang="pl-PL" sz="24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l-PL" sz="2400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Harucała</a:t>
            </a:r>
            <a:r>
              <a:rPr lang="pl-PL" sz="24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Marian </a:t>
            </a:r>
            <a:r>
              <a:rPr lang="pl-PL" sz="2400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Pitala</a:t>
            </a:r>
            <a:r>
              <a:rPr lang="pl-PL" sz="24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Jan Opydo, lecz ustawiono ich z lewej strony budynku, co jak się później okazało miało swoje znaczenie. Tylko prawa strona oznaczała „śmierć”.</a:t>
            </a:r>
            <a:endParaRPr lang="pl-PL" sz="2400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Czarna Niedziela 19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00438"/>
            <a:ext cx="3857652" cy="2882641"/>
          </a:xfrm>
          <a:prstGeom prst="rect">
            <a:avLst/>
          </a:prstGeom>
          <a:noFill/>
        </p:spPr>
      </p:pic>
      <p:sp>
        <p:nvSpPr>
          <p:cNvPr id="21508" name="AutoShape 4" descr="Czarna Niedziela” w Myślenicach. Historia we wspomnieni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1512" name="Picture 8" descr="Czarna Niedziela” w Myślenicach. Historia we wspomnieni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4071966" cy="28287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420</TotalTime>
  <Words>890</Words>
  <Application>Microsoft Office PowerPoint</Application>
  <PresentationFormat>Pokaz na ekranie (4:3)</PresentationFormat>
  <Paragraphs>99</Paragraphs>
  <Slides>16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13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30" baseType="lpstr">
      <vt:lpstr>Malgun Gothic</vt:lpstr>
      <vt:lpstr>SimSun-ExtB</vt:lpstr>
      <vt:lpstr>Arial</vt:lpstr>
      <vt:lpstr>Bahnschrift Light</vt:lpstr>
      <vt:lpstr>Bookman Old Style</vt:lpstr>
      <vt:lpstr>Calibri</vt:lpstr>
      <vt:lpstr>Century</vt:lpstr>
      <vt:lpstr>Consolas</vt:lpstr>
      <vt:lpstr>Courier New</vt:lpstr>
      <vt:lpstr>Monotype Corsiva</vt:lpstr>
      <vt:lpstr>Pristina</vt:lpstr>
      <vt:lpstr>Segoe Print</vt:lpstr>
      <vt:lpstr>Wingdings</vt:lpstr>
      <vt:lpstr>Motyw pakietu Office</vt:lpstr>
      <vt:lpstr>Prezentacja programu PowerPoint</vt:lpstr>
      <vt:lpstr>Czarna Niedziela w Myślenicach</vt:lpstr>
      <vt:lpstr>Spis treści:</vt:lpstr>
      <vt:lpstr>Rocznica Czarnej niedzieli</vt:lpstr>
      <vt:lpstr>Myślenice 1939 - 1945</vt:lpstr>
      <vt:lpstr>Zakładnicy</vt:lpstr>
      <vt:lpstr>23 czerwiec 1940r.</vt:lpstr>
      <vt:lpstr>Była niedziela… W godzinach przedpołudniowych hitlerowcy dokonali dalszych aresztowań w Myślenicach, ponieważ 10 zakładników wydawało im się za mało. Ujęli więc kolejne 22 osoby:</vt:lpstr>
      <vt:lpstr>Prezentacja programu PowerPoint</vt:lpstr>
      <vt:lpstr>Więzienie Montelupuich </vt:lpstr>
      <vt:lpstr>29 czerwiec 1940</vt:lpstr>
      <vt:lpstr>Listy do rodzin</vt:lpstr>
      <vt:lpstr>EKSHUMACJA ZWŁOK</vt:lpstr>
      <vt:lpstr>Prezentacja programu PowerPoint</vt:lpstr>
      <vt:lpstr>Współczesne pamiątki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Czarna Niedziela w Myślenicach</dc:title>
  <dc:creator>Ania</dc:creator>
  <cp:lastModifiedBy>bartek.lenart21@gmail.com</cp:lastModifiedBy>
  <cp:revision>56</cp:revision>
  <dcterms:created xsi:type="dcterms:W3CDTF">2021-02-23T13:07:36Z</dcterms:created>
  <dcterms:modified xsi:type="dcterms:W3CDTF">2021-06-22T15:22:11Z</dcterms:modified>
</cp:coreProperties>
</file>