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26988B-BE52-4312-95BD-E71F59E6F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579F449-7899-4419-8F18-84B8B84F8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E592359-B0EF-47E9-96F5-5A85D153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76DA-44A7-42B6-8657-9013E7717145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2040CA9-6937-466C-B167-A426535DC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A4F1637-D4DD-4D76-8C27-71132BBD5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2E7-5C20-4167-91B8-876CBD2CE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6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4D12DE-F62B-470F-964D-650D3975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2FB6EE74-FD24-4008-AD91-D8597DDA2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2C693D8-ED79-4C62-AAF9-13475F63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76DA-44A7-42B6-8657-9013E7717145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0664F2C-C543-40B2-83E2-C15AE53D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234878B-C2D2-4743-B8DF-14C8DF5C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2E7-5C20-4167-91B8-876CBD2CE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1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9A60F0CF-9566-4245-A53D-07CF8FA6B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64B92EA-F342-41D9-BF59-0F8940E21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F44761B-7BDC-4AF4-A9E8-1B64B955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76DA-44A7-42B6-8657-9013E7717145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36DC38D-FA4B-43EC-9107-F8BE1CCB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C0BCA76-BDC3-4BE9-9526-356C8162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2E7-5C20-4167-91B8-876CBD2CE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1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A2CC0E-CB1C-4E5A-B555-46349D42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C130723-1A4A-4392-86DB-4AA66D45E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48057C3-28F6-4017-B806-A05A6DC3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76DA-44A7-42B6-8657-9013E7717145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512E519-25C1-43A6-8682-357C3D76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6FD6856-BA65-4BD2-A6E4-14BF513D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2E7-5C20-4167-91B8-876CBD2CE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7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8BF475-73A6-4DED-B84A-E8E86588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D08E616-F874-4A2F-B739-2B9F6B815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9F1F699-59F6-4F08-AB98-3F3025B1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76DA-44A7-42B6-8657-9013E7717145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2C2C547-5D0C-4552-B0BD-5EA1CD374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2A2C582-D570-4398-AFD6-313A8F6C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2E7-5C20-4167-91B8-876CBD2CE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1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F8E681D-1B67-48EE-B4DE-A055F111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AFA37EA-CEE1-4C98-8CD2-F5BAC4B73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D2C1E72-7ED9-4423-B8D1-B54B30952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D8E04D9-7A0B-4918-9C1B-CA2D43D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76DA-44A7-42B6-8657-9013E7717145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24C1449-B034-4595-9FE8-620500A7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52DA6BB-97F7-4221-8701-00B61B63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2E7-5C20-4167-91B8-876CBD2CE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8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2A09CB-B727-46AE-9F95-5F8A8E06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92F27E0-D369-4960-AED2-34C6C6B59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E45CED6-EAB6-4EB6-8CE7-F5143E971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3DCC3A36-36B1-4771-B8DE-D071639C9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5F064BEA-86F0-4DE7-8FBE-95C219CC8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87238CA3-C683-4FA9-8C80-7D3C64F8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76DA-44A7-42B6-8657-9013E7717145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607ACE96-68E8-4B3E-9125-336BA05E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46B28D8-7CAB-4793-A795-A2319DB7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2E7-5C20-4167-91B8-876CBD2CE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7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E0063E-D3E8-42DB-BEFD-8108B7C7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02B33790-8582-4605-ACAE-F0CD76DC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76DA-44A7-42B6-8657-9013E7717145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A34FA7C-198D-4E39-AB57-D4021575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BE81962-E5A8-4181-89A9-290C4604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2E7-5C20-4167-91B8-876CBD2CE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18077E9B-700B-49D2-B9FA-7F8C7975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76DA-44A7-42B6-8657-9013E7717145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FB6A2587-4175-48A5-BD8C-E0260F55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5FCD5F7-15EF-491D-A4B0-6A9BA7E6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2E7-5C20-4167-91B8-876CBD2CE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3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AEE4E5-8056-4375-A0B2-E8FAB301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4581744-2668-49D8-8F3C-72AA4FB19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A69250F-CA94-459A-9ADA-B91D89E0F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6192442-0A52-4F9F-8A27-5693856A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76DA-44A7-42B6-8657-9013E7717145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3301702-211A-48D7-9F7D-17BC59CC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1EF503B-1D48-4283-8183-036A4248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2E7-5C20-4167-91B8-876CBD2CE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7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BEE91F-ACC6-40A1-99B6-CF92A3EE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1A0F916-E0C2-4262-BD2E-B7DC96DC9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4E7D7FB-9698-4D70-B34C-F37E85BDD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4EA280E-DA80-4433-8350-1C139930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76DA-44A7-42B6-8657-9013E7717145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0F0E2DA-F7D1-4328-AF50-469C16D1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B58F429-DA04-406C-8815-2B952DD5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F2E7-5C20-4167-91B8-876CBD2CE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5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A805DE5A-1BB8-4205-B6A8-8D2A9540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3BE4D34-58D3-46D0-A52B-2990175B6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F2AE9AE-2E93-420F-A445-78072E331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76DA-44A7-42B6-8657-9013E7717145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29798EA-4E21-4DF1-81F2-057E3B93A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9287060-9B96-4CDC-BE47-D2602A919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F2E7-5C20-4167-91B8-876CBD2CE9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1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11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17.gif"/><Relationship Id="rId7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" Type="http://schemas.openxmlformats.org/officeDocument/2006/relationships/tags" Target="../tags/tag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audio" Target="../media/audio2.wav"/><Relationship Id="rId10" Type="http://schemas.openxmlformats.org/officeDocument/2006/relationships/slide" Target="slide9.xml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slide" Target="slide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3845EA2-27DC-40A4-AD5B-7E2D16486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54" y="4835487"/>
            <a:ext cx="9144000" cy="911117"/>
          </a:xfrm>
        </p:spPr>
        <p:txBody>
          <a:bodyPr>
            <a:normAutofit/>
          </a:bodyPr>
          <a:lstStyle/>
          <a:p>
            <a:pPr algn="l"/>
            <a:r>
              <a:rPr lang="pl-PL" sz="2000"/>
              <a:t>Damian Chwistek 8b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E2E424E-282B-4D16-BCDF-FC2C45F2C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84" y="2223272"/>
            <a:ext cx="6362700" cy="2130551"/>
          </a:xfrm>
        </p:spPr>
        <p:txBody>
          <a:bodyPr>
            <a:normAutofit/>
          </a:bodyPr>
          <a:lstStyle/>
          <a:p>
            <a:pPr algn="l"/>
            <a:r>
              <a:rPr lang="pl-PL" sz="4600" dirty="0">
                <a:latin typeface="Arial" panose="020B0604020202020204" pitchFamily="34" charset="0"/>
                <a:cs typeface="Arial" panose="020B0604020202020204" pitchFamily="34" charset="0"/>
              </a:rPr>
              <a:t>Temat: </a:t>
            </a:r>
            <a:br>
              <a:rPr lang="pl-PL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600" dirty="0">
                <a:latin typeface="Arial" panose="020B0604020202020204" pitchFamily="34" charset="0"/>
                <a:cs typeface="Arial" panose="020B0604020202020204" pitchFamily="34" charset="0"/>
              </a:rPr>
              <a:t>„Czarna niedziela w Myślenicach”</a:t>
            </a:r>
          </a:p>
        </p:txBody>
      </p:sp>
      <p:pic>
        <p:nvPicPr>
          <p:cNvPr id="9218" name="Picture 2" descr="Znalezione obrazy dla zapytania: myślenice">
            <a:extLst>
              <a:ext uri="{FF2B5EF4-FFF2-40B4-BE49-F238E27FC236}">
                <a16:creationId xmlns:a16="http://schemas.microsoft.com/office/drawing/2014/main" xmlns="" id="{89853000-9EE3-4D7B-A05C-B4AEF7178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" b="23659"/>
          <a:stretch/>
        </p:blipFill>
        <p:spPr bwMode="auto">
          <a:xfrm>
            <a:off x="20" y="10"/>
            <a:ext cx="5920598" cy="2130941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16">
            <a:extLst>
              <a:ext uri="{FF2B5EF4-FFF2-40B4-BE49-F238E27FC236}">
                <a16:creationId xmlns:a16="http://schemas.microsoft.com/office/drawing/2014/main" xmlns="" id="{B0BDD275-E79C-4B6F-9875-E474D59DC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07752" y="0"/>
            <a:ext cx="7084249" cy="2130552"/>
          </a:xfrm>
          <a:custGeom>
            <a:avLst/>
            <a:gdLst>
              <a:gd name="connsiteX0" fmla="*/ 986725 w 7084249"/>
              <a:gd name="connsiteY0" fmla="*/ 0 h 2130552"/>
              <a:gd name="connsiteX1" fmla="*/ 7084249 w 7084249"/>
              <a:gd name="connsiteY1" fmla="*/ 0 h 2130552"/>
              <a:gd name="connsiteX2" fmla="*/ 7084249 w 7084249"/>
              <a:gd name="connsiteY2" fmla="*/ 2130552 h 2130552"/>
              <a:gd name="connsiteX3" fmla="*/ 0 w 7084249"/>
              <a:gd name="connsiteY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249" h="2130552">
                <a:moveTo>
                  <a:pt x="986725" y="0"/>
                </a:moveTo>
                <a:lnTo>
                  <a:pt x="7084249" y="0"/>
                </a:lnTo>
                <a:lnTo>
                  <a:pt x="7084249" y="2130552"/>
                </a:lnTo>
                <a:lnTo>
                  <a:pt x="0" y="213055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9">
            <a:extLst>
              <a:ext uri="{FF2B5EF4-FFF2-40B4-BE49-F238E27FC236}">
                <a16:creationId xmlns:a16="http://schemas.microsoft.com/office/drawing/2014/main" xmlns="" id="{FFE24BB0-6C00-4CD0-B19A-F41513025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22">
            <a:extLst>
              <a:ext uri="{FF2B5EF4-FFF2-40B4-BE49-F238E27FC236}">
                <a16:creationId xmlns:a16="http://schemas.microsoft.com/office/drawing/2014/main" xmlns="" id="{045D7A58-411F-4E92-A78E-A6FEB18900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681728"/>
            <a:ext cx="7112212" cy="2176272"/>
          </a:xfrm>
          <a:custGeom>
            <a:avLst/>
            <a:gdLst>
              <a:gd name="connsiteX0" fmla="*/ 0 w 7112212"/>
              <a:gd name="connsiteY0" fmla="*/ 0 h 2176272"/>
              <a:gd name="connsiteX1" fmla="*/ 7112212 w 7112212"/>
              <a:gd name="connsiteY1" fmla="*/ 0 h 2176272"/>
              <a:gd name="connsiteX2" fmla="*/ 6104313 w 7112212"/>
              <a:gd name="connsiteY2" fmla="*/ 2176272 h 2176272"/>
              <a:gd name="connsiteX3" fmla="*/ 0 w 7112212"/>
              <a:gd name="connsiteY3" fmla="*/ 2176272 h 21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212" h="2176272">
                <a:moveTo>
                  <a:pt x="0" y="0"/>
                </a:moveTo>
                <a:lnTo>
                  <a:pt x="7112212" y="0"/>
                </a:lnTo>
                <a:lnTo>
                  <a:pt x="6104313" y="2176272"/>
                </a:lnTo>
                <a:lnTo>
                  <a:pt x="0" y="217627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rzałka: zakrzywiona w lewo 3">
            <a:hlinkClick r:id="" action="ppaction://hlinkshowjump?jump=previousslide">
              <a:snd r:embed="rId4" name="coin.wav"/>
            </a:hlinkClick>
            <a:extLst>
              <a:ext uri="{FF2B5EF4-FFF2-40B4-BE49-F238E27FC236}">
                <a16:creationId xmlns:a16="http://schemas.microsoft.com/office/drawing/2014/main" xmlns="" id="{093DED98-786E-4FF1-AEE9-9B5B1DB54BD6}"/>
              </a:ext>
            </a:extLst>
          </p:cNvPr>
          <p:cNvSpPr/>
          <p:nvPr/>
        </p:nvSpPr>
        <p:spPr>
          <a:xfrm>
            <a:off x="0" y="538874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Strzałka: zakrzywiona w prawo 4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703DFE79-3AEC-4CB8-8B4C-AF2011C2C24E}"/>
              </a:ext>
            </a:extLst>
          </p:cNvPr>
          <p:cNvSpPr/>
          <p:nvPr/>
        </p:nvSpPr>
        <p:spPr>
          <a:xfrm>
            <a:off x="11292840" y="5641848"/>
            <a:ext cx="731520" cy="1216152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rzycisk akcji: Uzyskaj informacje 6">
            <a:hlinkClick r:id="rId6" action="ppaction://hlinksldjump" highlightClick="1">
              <a:snd r:embed="rId7" name="drumroll.wav"/>
            </a:hlinkClick>
            <a:extLst>
              <a:ext uri="{FF2B5EF4-FFF2-40B4-BE49-F238E27FC236}">
                <a16:creationId xmlns:a16="http://schemas.microsoft.com/office/drawing/2014/main" xmlns="" id="{E334CA37-178C-413D-959E-0C52B1E19204}"/>
              </a:ext>
            </a:extLst>
          </p:cNvPr>
          <p:cNvSpPr/>
          <p:nvPr/>
        </p:nvSpPr>
        <p:spPr>
          <a:xfrm>
            <a:off x="10561320" y="6024880"/>
            <a:ext cx="731520" cy="7874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53738E7-273E-4F12-A7B6-F6DEB01BA8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8618" y="1224972"/>
            <a:ext cx="4742766" cy="2244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277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466">
        <p15:prstTrans prst="curtains"/>
      </p:transition>
    </mc:Choice>
    <mc:Fallback xmlns="">
      <p:transition spd="slow" advTm="104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EF4CB1B7-AF26-4C13-8E7D-0489A31E4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19A6B5CE-CB1D-48EE-8B43-E952235C8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E3F3EAA5-4E15-400B-BBA3-82B3F49A21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72BA2E40-BE9B-4C54-9CDD-40EE804CCE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0DA909B4-15FF-46A6-8A7F-7AEF977FE9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926A84-35AB-4FAD-9502-151F097C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pl-PL" sz="4000" dirty="0"/>
              <a:t>8.Nie zapomnimy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AA2D622-32A1-4EDD-81B9-EEC4EED08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23754"/>
            <a:ext cx="5040285" cy="363249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byli to : Emil Bicz, Tadeusz Bursztyn, Antoni </a:t>
            </a:r>
            <a:r>
              <a:rPr lang="pl-PL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Burtan</a:t>
            </a:r>
            <a:r>
              <a:rPr lang="pl-PL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zakładnik, Kazimierz </a:t>
            </a:r>
            <a:r>
              <a:rPr lang="pl-PL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Burtan</a:t>
            </a:r>
            <a:r>
              <a:rPr lang="pl-PL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Roman </a:t>
            </a:r>
            <a:r>
              <a:rPr lang="pl-PL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Czepiel</a:t>
            </a:r>
            <a:r>
              <a:rPr lang="pl-PL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Adam Dutkiewicz, Kazimierz Dutkiewicz, Józef Fijał, Wincenty Frączek – zakładnik, Jan Gębicki, Marian Gębicki, Jan </a:t>
            </a:r>
            <a:r>
              <a:rPr lang="pl-PL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Goławiecki</a:t>
            </a:r>
            <a:r>
              <a:rPr lang="pl-PL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Józef </a:t>
            </a:r>
            <a:r>
              <a:rPr lang="pl-PL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Goławiecki</a:t>
            </a:r>
            <a:r>
              <a:rPr lang="pl-PL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zakładnik, Abraham </a:t>
            </a:r>
            <a:r>
              <a:rPr lang="pl-PL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Goldblum</a:t>
            </a:r>
            <a:r>
              <a:rPr lang="pl-PL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Roman Gorączko, Jerzy Gorączko, Antonina </a:t>
            </a:r>
            <a:r>
              <a:rPr lang="pl-PL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Gorączkówna</a:t>
            </a:r>
            <a:r>
              <a:rPr lang="pl-PL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Zofia </a:t>
            </a:r>
            <a:r>
              <a:rPr lang="pl-PL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Gorączkówna</a:t>
            </a:r>
            <a:r>
              <a:rPr lang="pl-PL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Stanisław Hołuj, Wojciech </a:t>
            </a:r>
            <a:r>
              <a:rPr lang="pl-PL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Hosaja</a:t>
            </a:r>
            <a:r>
              <a:rPr lang="pl-PL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zakładnik, Czesław Adam Janowski, Stanisław Jędrzejowski – zakładnik, Andrzej Miętus – zakładnik, Kazimierz Orzechowski, Roman </a:t>
            </a:r>
            <a:r>
              <a:rPr lang="pl-PL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Piesch</a:t>
            </a:r>
            <a:r>
              <a:rPr lang="pl-PL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Mieczysław Pilch, Kazimierz Skóra – zakładnik, </a:t>
            </a:r>
            <a:r>
              <a:rPr lang="pl-PL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Socina</a:t>
            </a:r>
            <a:r>
              <a:rPr lang="pl-PL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Antoni Stożek, Stanisław Syrek – zakładnik, Antoni Święch-zakładnik, Karol Święch, Franciszek </a:t>
            </a:r>
            <a:r>
              <a:rPr lang="pl-PL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Ujczak</a:t>
            </a:r>
            <a:r>
              <a:rPr lang="pl-PL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Zygmunt Udziela, Piotr </a:t>
            </a:r>
            <a:r>
              <a:rPr lang="pl-PL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Wierciak</a:t>
            </a:r>
            <a:r>
              <a:rPr lang="pl-PL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zakładnik.</a:t>
            </a:r>
          </a:p>
          <a:p>
            <a:endParaRPr lang="pl-PL" sz="1600" dirty="0"/>
          </a:p>
        </p:txBody>
      </p:sp>
      <p:pic>
        <p:nvPicPr>
          <p:cNvPr id="2052" name="Picture 4" descr="Znalezione obrazy dla zapytania: czarna niedziela myślenice">
            <a:extLst>
              <a:ext uri="{FF2B5EF4-FFF2-40B4-BE49-F238E27FC236}">
                <a16:creationId xmlns:a16="http://schemas.microsoft.com/office/drawing/2014/main" xmlns="" id="{B9060C5F-9D76-4DD2-8C0B-0B3938DA4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5" r="-2" b="5691"/>
          <a:stretch/>
        </p:blipFill>
        <p:spPr bwMode="auto">
          <a:xfrm>
            <a:off x="6946667" y="774285"/>
            <a:ext cx="4389120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nalezione obrazy dla zapytania: czarna niedziela myślenice">
            <a:extLst>
              <a:ext uri="{FF2B5EF4-FFF2-40B4-BE49-F238E27FC236}">
                <a16:creationId xmlns:a16="http://schemas.microsoft.com/office/drawing/2014/main" xmlns="" id="{8C8A4755-6145-4032-B1E4-D2714F85B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" r="-1" b="20446"/>
          <a:stretch/>
        </p:blipFill>
        <p:spPr bwMode="auto">
          <a:xfrm>
            <a:off x="6946667" y="3575074"/>
            <a:ext cx="4389120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trzałka: zakrzywiona w lewo 14">
            <a:hlinkClick r:id="" action="ppaction://hlinkshowjump?jump=previousslide">
              <a:snd r:embed="rId5" name="coin.wav"/>
            </a:hlinkClick>
            <a:extLst>
              <a:ext uri="{FF2B5EF4-FFF2-40B4-BE49-F238E27FC236}">
                <a16:creationId xmlns:a16="http://schemas.microsoft.com/office/drawing/2014/main" xmlns="" id="{7E886218-2F83-49FF-9D9E-FCEC2739E713}"/>
              </a:ext>
            </a:extLst>
          </p:cNvPr>
          <p:cNvSpPr/>
          <p:nvPr/>
        </p:nvSpPr>
        <p:spPr>
          <a:xfrm>
            <a:off x="0" y="538874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Strzałka: zakrzywiona w prawo 15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xmlns="" id="{E9DAD69B-8107-4033-9FB1-FCBAE95B05E7}"/>
              </a:ext>
            </a:extLst>
          </p:cNvPr>
          <p:cNvSpPr/>
          <p:nvPr/>
        </p:nvSpPr>
        <p:spPr>
          <a:xfrm>
            <a:off x="11292840" y="5641848"/>
            <a:ext cx="731520" cy="1216152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7" name="Przycisk akcji: Uzyskaj informacje 16">
            <a:hlinkClick r:id="rId7" action="ppaction://hlinksldjump" highlightClick="1">
              <a:snd r:embed="rId8" name="drumroll.wav"/>
            </a:hlinkClick>
            <a:extLst>
              <a:ext uri="{FF2B5EF4-FFF2-40B4-BE49-F238E27FC236}">
                <a16:creationId xmlns:a16="http://schemas.microsoft.com/office/drawing/2014/main" xmlns="" id="{D9A6C7A6-6220-4336-91BA-8369A07BAA09}"/>
              </a:ext>
            </a:extLst>
          </p:cNvPr>
          <p:cNvSpPr/>
          <p:nvPr/>
        </p:nvSpPr>
        <p:spPr>
          <a:xfrm>
            <a:off x="10561320" y="6024880"/>
            <a:ext cx="731520" cy="7874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4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823">
        <p:random/>
      </p:transition>
    </mc:Choice>
    <mc:Fallback xmlns="">
      <p:transition spd="slow" advTm="2182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54F4FA4-E65F-4CE0-B4D7-E4D99DA9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9. Tablica upamiętniająca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Znalezione obrazy dla zapytania: czarna niedziela myślenice">
            <a:extLst>
              <a:ext uri="{FF2B5EF4-FFF2-40B4-BE49-F238E27FC236}">
                <a16:creationId xmlns:a16="http://schemas.microsoft.com/office/drawing/2014/main" xmlns="" id="{DC5AA208-C5D2-40F3-8A41-E1DF94C06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5" r="15852" b="-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504E229-CEB3-497B-BB45-EAA601AF5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rgbClr val="000000"/>
                </a:solidFill>
              </a:rPr>
              <a:t>Na budynku Powiatowym Komendy Policji w Myślenicach widnieje tablica upamiętniająca ofiary „Czarnej Niedzieli” w Myślenicach. Zawiera ona nazwiska osób, którzy w pamiętną niedzielę zostali aresztowani, a następnie wywiezieni na rozstrzelanie. Czarna Niedziela jest jednym z najtragiczniejszych wydarzeń które dotknęły myśleniczan po II wojnie światowej. </a:t>
            </a:r>
          </a:p>
        </p:txBody>
      </p:sp>
      <p:sp>
        <p:nvSpPr>
          <p:cNvPr id="8" name="Strzałka: zakrzywiona w lewo 7">
            <a:hlinkClick r:id="" action="ppaction://hlinkshowjump?jump=previousslide">
              <a:snd r:embed="rId5" name="coin.wav"/>
            </a:hlinkClick>
            <a:extLst>
              <a:ext uri="{FF2B5EF4-FFF2-40B4-BE49-F238E27FC236}">
                <a16:creationId xmlns:a16="http://schemas.microsoft.com/office/drawing/2014/main" xmlns="" id="{C0BB1947-31B5-44E3-8EC8-11B2B85C82BF}"/>
              </a:ext>
            </a:extLst>
          </p:cNvPr>
          <p:cNvSpPr/>
          <p:nvPr/>
        </p:nvSpPr>
        <p:spPr>
          <a:xfrm>
            <a:off x="0" y="538874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trzałka: zakrzywiona w prawo 8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xmlns="" id="{E42CB25D-F98F-410C-81E2-33F5F813763F}"/>
              </a:ext>
            </a:extLst>
          </p:cNvPr>
          <p:cNvSpPr/>
          <p:nvPr/>
        </p:nvSpPr>
        <p:spPr>
          <a:xfrm>
            <a:off x="11292840" y="5641848"/>
            <a:ext cx="731520" cy="1216152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rzycisk akcji: Uzyskaj informacje 9">
            <a:hlinkClick r:id="rId7" action="ppaction://hlinksldjump" highlightClick="1">
              <a:snd r:embed="rId8" name="drumroll.wav"/>
            </a:hlinkClick>
            <a:extLst>
              <a:ext uri="{FF2B5EF4-FFF2-40B4-BE49-F238E27FC236}">
                <a16:creationId xmlns:a16="http://schemas.microsoft.com/office/drawing/2014/main" xmlns="" id="{D6DED9EB-0DCD-4385-A9E3-DFB097E6E90D}"/>
              </a:ext>
            </a:extLst>
          </p:cNvPr>
          <p:cNvSpPr/>
          <p:nvPr/>
        </p:nvSpPr>
        <p:spPr>
          <a:xfrm>
            <a:off x="10561320" y="6024880"/>
            <a:ext cx="731520" cy="7874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75">
        <p:random/>
      </p:transition>
    </mc:Choice>
    <mc:Fallback xmlns="">
      <p:transition spd="slow" advTm="1047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40C2EF-90D1-4875-9CCA-EFA6A173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5400" dirty="0"/>
              <a:t>10.Pamięć i hołd</a:t>
            </a:r>
          </a:p>
        </p:txBody>
      </p:sp>
      <p:pic>
        <p:nvPicPr>
          <p:cNvPr id="4098" name="Picture 2" descr="Znalezione obrazy dla zapytania: czarna niedziela myślenice">
            <a:extLst>
              <a:ext uri="{FF2B5EF4-FFF2-40B4-BE49-F238E27FC236}">
                <a16:creationId xmlns:a16="http://schemas.microsoft.com/office/drawing/2014/main" xmlns="" id="{B8FE8D6D-BA4A-401D-9C62-F08E671CB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" b="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F998C7D-B088-4A22-B95F-E1CAB04D8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Pamięć o tych strasznych wydarzeniach jest ciągle żywa wśród mieszkańców Myślenic, a szczególnie wśród rodzin pomordowanych. W rocznicę tego mordu organizowane są uroczystości upamiętniające pomordowanych. Zostają złożone wieńce i kwiaty pod budynkiem policji, w miejscu gdzie zgromadzono aresztowanych.  W Muzeum Narodowym organizowane są wystawy.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kościele parafialnym Narodzenia Najświętszej Maryi Panny odprawiona zostaje Msza Święta w intencji ofiar Czarnej niedzieli</a:t>
            </a:r>
            <a:r>
              <a:rPr lang="pl-PL" sz="2000" b="0" i="0" dirty="0">
                <a:effectLst/>
                <a:latin typeface="Heuristica"/>
              </a:rPr>
              <a:t>. </a:t>
            </a:r>
            <a:endParaRPr lang="pl-PL" sz="2000" dirty="0"/>
          </a:p>
        </p:txBody>
      </p:sp>
      <p:sp>
        <p:nvSpPr>
          <p:cNvPr id="7" name="Strzałka: zakrzywiona w lewo 6">
            <a:hlinkClick r:id="" action="ppaction://hlinkshowjump?jump=previousslide">
              <a:snd r:embed="rId4" name="coin.wav"/>
            </a:hlinkClick>
            <a:extLst>
              <a:ext uri="{FF2B5EF4-FFF2-40B4-BE49-F238E27FC236}">
                <a16:creationId xmlns:a16="http://schemas.microsoft.com/office/drawing/2014/main" xmlns="" id="{EF2C3705-AAF7-4F55-94FD-C4E57B5A66FD}"/>
              </a:ext>
            </a:extLst>
          </p:cNvPr>
          <p:cNvSpPr/>
          <p:nvPr/>
        </p:nvSpPr>
        <p:spPr>
          <a:xfrm>
            <a:off x="0" y="538874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trzałka: zakrzywiona w prawo 7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CC69CF09-0B41-422D-8CFF-779571516F30}"/>
              </a:ext>
            </a:extLst>
          </p:cNvPr>
          <p:cNvSpPr/>
          <p:nvPr/>
        </p:nvSpPr>
        <p:spPr>
          <a:xfrm>
            <a:off x="11292840" y="5641848"/>
            <a:ext cx="731520" cy="1216152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rzycisk akcji: Uzyskaj informacje 8">
            <a:hlinkClick r:id="rId6" action="ppaction://hlinksldjump" highlightClick="1">
              <a:snd r:embed="rId7" name="drumroll.wav"/>
            </a:hlinkClick>
            <a:extLst>
              <a:ext uri="{FF2B5EF4-FFF2-40B4-BE49-F238E27FC236}">
                <a16:creationId xmlns:a16="http://schemas.microsoft.com/office/drawing/2014/main" xmlns="" id="{AD930C72-FE41-46E5-8EE0-0DC795097CD1}"/>
              </a:ext>
            </a:extLst>
          </p:cNvPr>
          <p:cNvSpPr/>
          <p:nvPr/>
        </p:nvSpPr>
        <p:spPr>
          <a:xfrm>
            <a:off x="10561320" y="6024880"/>
            <a:ext cx="731520" cy="7874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2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619">
        <p:random/>
      </p:transition>
    </mc:Choice>
    <mc:Fallback xmlns="">
      <p:transition spd="slow" advTm="1561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7D8E67F2-F753-4E06-8229-4970A6725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xmlns="" id="{2EE1BDFD-564B-44A4-841A-50D6A8E75C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98B483-91BD-4751-A260-E152D361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000000"/>
                </a:solidFill>
              </a:rPr>
              <a:t>Zakończenie</a:t>
            </a:r>
          </a:p>
        </p:txBody>
      </p:sp>
      <p:sp>
        <p:nvSpPr>
          <p:cNvPr id="141" name="Freeform 60">
            <a:extLst>
              <a:ext uri="{FF2B5EF4-FFF2-40B4-BE49-F238E27FC236}">
                <a16:creationId xmlns:a16="http://schemas.microsoft.com/office/drawing/2014/main" xmlns="" id="{007B8288-68CC-4847-8419-CF535B6B7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4" name="Picture 4" descr="Znalezione obrazy dla zapytania: koniec gif">
            <a:extLst>
              <a:ext uri="{FF2B5EF4-FFF2-40B4-BE49-F238E27FC236}">
                <a16:creationId xmlns:a16="http://schemas.microsoft.com/office/drawing/2014/main" xmlns="" id="{0935123F-BDAC-4114-9535-DA90CCA320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9058" y="213398"/>
            <a:ext cx="2057566" cy="13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Freeform 68">
            <a:extLst>
              <a:ext uri="{FF2B5EF4-FFF2-40B4-BE49-F238E27FC236}">
                <a16:creationId xmlns:a16="http://schemas.microsoft.com/office/drawing/2014/main" xmlns="" id="{32BA8EA8-C1B6-4309-B674-F9F399B962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Znalezione obrazy dla zapytania: koniec">
            <a:extLst>
              <a:ext uri="{FF2B5EF4-FFF2-40B4-BE49-F238E27FC236}">
                <a16:creationId xmlns:a16="http://schemas.microsoft.com/office/drawing/2014/main" xmlns="" id="{B41E86C2-28BD-4092-9F12-BE0E198FC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 r="-1" b="161"/>
          <a:stretch/>
        </p:blipFill>
        <p:spPr bwMode="auto">
          <a:xfrm>
            <a:off x="401789" y="3875314"/>
            <a:ext cx="3598990" cy="267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3F9769-A4EA-456A-88D4-5895949EA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rgbClr val="000000"/>
                </a:solidFill>
              </a:rPr>
              <a:t>Bardzo dziękuję za obejrzenie mojej prezentacji. </a:t>
            </a:r>
          </a:p>
          <a:p>
            <a:pPr marL="0" indent="0">
              <a:buNone/>
            </a:pPr>
            <a:endParaRPr lang="pl-PL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sz="2000">
                <a:solidFill>
                  <a:srgbClr val="000000"/>
                </a:solidFill>
              </a:rPr>
              <a:t>Damian Chwistek 8b</a:t>
            </a:r>
          </a:p>
        </p:txBody>
      </p:sp>
      <p:sp>
        <p:nvSpPr>
          <p:cNvPr id="17" name="Strzałka: zakrzywiona w lewo 16">
            <a:hlinkClick r:id="" action="ppaction://hlinkshowjump?jump=previousslide">
              <a:snd r:embed="rId5" name="coin.wav"/>
            </a:hlinkClick>
            <a:extLst>
              <a:ext uri="{FF2B5EF4-FFF2-40B4-BE49-F238E27FC236}">
                <a16:creationId xmlns:a16="http://schemas.microsoft.com/office/drawing/2014/main" xmlns="" id="{60A0F024-E9C3-4A7C-AD80-D384BE0F92FD}"/>
              </a:ext>
            </a:extLst>
          </p:cNvPr>
          <p:cNvSpPr/>
          <p:nvPr/>
        </p:nvSpPr>
        <p:spPr>
          <a:xfrm>
            <a:off x="0" y="538874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Strzałka: zakrzywiona w prawo 17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xmlns="" id="{2FDFE557-8147-468D-A119-C3BD282BCF82}"/>
              </a:ext>
            </a:extLst>
          </p:cNvPr>
          <p:cNvSpPr/>
          <p:nvPr/>
        </p:nvSpPr>
        <p:spPr>
          <a:xfrm>
            <a:off x="11292840" y="5641848"/>
            <a:ext cx="731520" cy="1216152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Przycisk akcji: Uzyskaj informacje 18">
            <a:hlinkClick r:id="rId7" action="ppaction://hlinksldjump" highlightClick="1">
              <a:snd r:embed="rId8" name="drumroll.wav"/>
            </a:hlinkClick>
            <a:extLst>
              <a:ext uri="{FF2B5EF4-FFF2-40B4-BE49-F238E27FC236}">
                <a16:creationId xmlns:a16="http://schemas.microsoft.com/office/drawing/2014/main" xmlns="" id="{D4E1BA7D-B9BD-4DE1-8070-13988F7AB685}"/>
              </a:ext>
            </a:extLst>
          </p:cNvPr>
          <p:cNvSpPr/>
          <p:nvPr/>
        </p:nvSpPr>
        <p:spPr>
          <a:xfrm>
            <a:off x="10561320" y="6024880"/>
            <a:ext cx="731520" cy="7874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1978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51">
        <p15:prstTrans prst="crush"/>
      </p:transition>
    </mc:Choice>
    <mc:Fallback xmlns="">
      <p:transition spd="slow" advTm="65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E01D48A-9139-489B-9128-1DF1E55B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E187241-CFD1-4016-BD8F-C50A602CC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hlinkClick r:id="rId3" action="ppaction://hlinksldjump">
                  <a:snd r:embed="rId4" name="explode.wav"/>
                </a:hlinkClick>
              </a:rPr>
              <a:t>1. Wstęp</a:t>
            </a:r>
            <a:endParaRPr lang="pl-PL" dirty="0"/>
          </a:p>
          <a:p>
            <a:r>
              <a:rPr lang="pl-PL" dirty="0">
                <a:hlinkClick r:id="rId5" action="ppaction://hlinksldjump">
                  <a:snd r:embed="rId4" name="explode.wav"/>
                </a:hlinkClick>
              </a:rPr>
              <a:t>2.Pamięć o wydarzeniach sprzed lat</a:t>
            </a:r>
            <a:endParaRPr lang="pl-PL" dirty="0"/>
          </a:p>
          <a:p>
            <a:r>
              <a:rPr lang="pl-PL" dirty="0">
                <a:hlinkClick r:id="rId6" action="ppaction://hlinksldjump">
                  <a:snd r:embed="rId4" name="explode.wav"/>
                </a:hlinkClick>
              </a:rPr>
              <a:t>3. Dzień 22 czerwca </a:t>
            </a:r>
            <a:endParaRPr lang="pl-PL" dirty="0"/>
          </a:p>
          <a:p>
            <a:r>
              <a:rPr lang="pl-PL" dirty="0">
                <a:hlinkClick r:id="rId7" action="ppaction://hlinksldjump">
                  <a:snd r:embed="rId4" name="explode.wav"/>
                </a:hlinkClick>
              </a:rPr>
              <a:t>4. Dzień 23 czerwca</a:t>
            </a:r>
            <a:endParaRPr lang="pl-PL" dirty="0"/>
          </a:p>
          <a:p>
            <a:r>
              <a:rPr lang="pl-PL" dirty="0">
                <a:hlinkClick r:id="rId8" action="ppaction://hlinksldjump">
                  <a:snd r:embed="rId4" name="explode.wav"/>
                </a:hlinkClick>
              </a:rPr>
              <a:t>5. Dzień 29 czerwca</a:t>
            </a:r>
            <a:endParaRPr lang="pl-PL" dirty="0"/>
          </a:p>
          <a:p>
            <a:r>
              <a:rPr lang="pl-PL" dirty="0">
                <a:hlinkClick r:id="rId9" action="ppaction://hlinksldjump">
                  <a:snd r:embed="rId4" name="explode.wav"/>
                </a:hlinkClick>
              </a:rPr>
              <a:t>6. Wybór zakładników</a:t>
            </a:r>
            <a:endParaRPr lang="pl-PL" dirty="0"/>
          </a:p>
          <a:p>
            <a:r>
              <a:rPr lang="pl-PL" dirty="0">
                <a:hlinkClick r:id="rId10" action="ppaction://hlinksldjump">
                  <a:snd r:embed="rId4" name="explode.wav"/>
                </a:hlinkClick>
              </a:rPr>
              <a:t>7. Informacje dla rodzin</a:t>
            </a:r>
            <a:endParaRPr lang="pl-PL" dirty="0"/>
          </a:p>
          <a:p>
            <a:r>
              <a:rPr lang="pl-PL" dirty="0">
                <a:hlinkClick r:id="rId11" action="ppaction://hlinksldjump">
                  <a:snd r:embed="rId4" name="explode.wav"/>
                </a:hlinkClick>
              </a:rPr>
              <a:t>8. Nie zapomnimy</a:t>
            </a:r>
            <a:endParaRPr lang="pl-PL" dirty="0"/>
          </a:p>
          <a:p>
            <a:r>
              <a:rPr lang="pl-PL" dirty="0">
                <a:hlinkClick r:id="rId12" action="ppaction://hlinksldjump">
                  <a:snd r:embed="rId4" name="explode.wav"/>
                </a:hlinkClick>
              </a:rPr>
              <a:t>9. Tablica </a:t>
            </a:r>
            <a:r>
              <a:rPr lang="pl-PL" dirty="0" err="1">
                <a:hlinkClick r:id="rId12" action="ppaction://hlinksldjump">
                  <a:snd r:embed="rId4" name="explode.wav"/>
                </a:hlinkClick>
              </a:rPr>
              <a:t>upamietniająca</a:t>
            </a:r>
            <a:endParaRPr lang="pl-PL" dirty="0"/>
          </a:p>
          <a:p>
            <a:r>
              <a:rPr lang="pl-PL" dirty="0">
                <a:hlinkClick r:id="rId13" action="ppaction://hlinksldjump">
                  <a:snd r:embed="rId4" name="explode.wav"/>
                </a:hlinkClick>
              </a:rPr>
              <a:t>10. Pamięć i hołd</a:t>
            </a:r>
            <a:endParaRPr lang="pl-PL" dirty="0"/>
          </a:p>
        </p:txBody>
      </p:sp>
      <p:sp>
        <p:nvSpPr>
          <p:cNvPr id="4" name="Strzałka: zakrzywiona w lewo 3">
            <a:hlinkClick r:id="" action="ppaction://hlinkshowjump?jump=previousslide">
              <a:snd r:embed="rId14" name="coin.wav"/>
            </a:hlinkClick>
            <a:extLst>
              <a:ext uri="{FF2B5EF4-FFF2-40B4-BE49-F238E27FC236}">
                <a16:creationId xmlns:a16="http://schemas.microsoft.com/office/drawing/2014/main" xmlns="" id="{0FC849B8-3EC6-4C51-BEE0-14055B2D13FD}"/>
              </a:ext>
            </a:extLst>
          </p:cNvPr>
          <p:cNvSpPr/>
          <p:nvPr/>
        </p:nvSpPr>
        <p:spPr>
          <a:xfrm>
            <a:off x="0" y="538874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Strzałka: zakrzywiona w prawo 4">
            <a:hlinkClick r:id="" action="ppaction://hlinkshowjump?jump=nextslide">
              <a:snd r:embed="rId15" name="chimes.wav"/>
            </a:hlinkClick>
            <a:extLst>
              <a:ext uri="{FF2B5EF4-FFF2-40B4-BE49-F238E27FC236}">
                <a16:creationId xmlns:a16="http://schemas.microsoft.com/office/drawing/2014/main" xmlns="" id="{2E58F677-987E-4253-8902-018280A5435E}"/>
              </a:ext>
            </a:extLst>
          </p:cNvPr>
          <p:cNvSpPr/>
          <p:nvPr/>
        </p:nvSpPr>
        <p:spPr>
          <a:xfrm>
            <a:off x="11292840" y="5641848"/>
            <a:ext cx="731520" cy="1216152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Przycisk akcji: Uzyskaj informacje 5">
            <a:hlinkClick r:id="rId16" action="ppaction://hlinksldjump" highlightClick="1">
              <a:snd r:embed="rId17" name="drumroll.wav"/>
            </a:hlinkClick>
            <a:extLst>
              <a:ext uri="{FF2B5EF4-FFF2-40B4-BE49-F238E27FC236}">
                <a16:creationId xmlns:a16="http://schemas.microsoft.com/office/drawing/2014/main" xmlns="" id="{C7E85044-2BFB-4E6F-87A2-EEB313EF4F66}"/>
              </a:ext>
            </a:extLst>
          </p:cNvPr>
          <p:cNvSpPr/>
          <p:nvPr/>
        </p:nvSpPr>
        <p:spPr>
          <a:xfrm>
            <a:off x="10561320" y="6024880"/>
            <a:ext cx="731520" cy="7874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6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33">
        <p:random/>
      </p:transition>
    </mc:Choice>
    <mc:Fallback xmlns="">
      <p:transition spd="slow" advTm="823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D7A453D2-15D8-4403-815F-291FA1634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161EA6B-09CA-445B-AB0D-8DF76FA92D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1EA1DAFF-CECA-492F-BFA1-22C64956B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5D3D3744-142C-4653-90AB-546FE6B849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0BC69CAC-820B-41BA-BFCA-79B455768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3D205E7A-88AB-4C4B-B8D1-5A76AA878B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0D4286E9-8501-4EBF-874C-74897B4B6F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45586ADC-910E-45C9-BAB4-CB0EFBEE5B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DAB594C5-5BB0-49AE-8AAC-AE40A6F8A3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B8114C98-A349-4111-A123-E8EAB86ABE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670FB431-AE18-414D-92F4-1D12D1991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24467063-D74E-4D42-8790-B9F6D69584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A1D19BAC-1681-47BC-AAF5-92FAFFF6F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94347C2B-E846-452C-97AA-7E254FC1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10EA2B35-7959-4C2A-84AA-FF5D94FED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Znalezione obrazy dla zapytania: czarna niedziela myślenice">
            <a:extLst>
              <a:ext uri="{FF2B5EF4-FFF2-40B4-BE49-F238E27FC236}">
                <a16:creationId xmlns:a16="http://schemas.microsoft.com/office/drawing/2014/main" xmlns="" id="{B2B73FF9-EF2C-460C-81B2-09CFBE80D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2" b="17886"/>
          <a:stretch/>
        </p:blipFill>
        <p:spPr bwMode="auto">
          <a:xfrm>
            <a:off x="626590" y="317578"/>
            <a:ext cx="10851111" cy="3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AF19A774-30A5-488B-9BAF-629C64402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291EBF88-5B98-4258-A542-14C3AF2E52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8FBC2D58-9E3C-490D-BD7A-61EF07EA79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B6CF1BB4-1C1D-4EDE-BA26-0243FCF83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00C83729-E02F-4512-AFE7-F4792228BD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E2D3D3F2-ABBB-4453-B1C5-1BEBF7E4D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8214E4A5-A0D2-42C4-8D14-D2A7E495F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7494D7A0-6B21-41E8-A7D3-0033BBB79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1E141D7D-32B0-448E-A666-EA8703AFC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8D87E268-6345-420F-8B97-B37ED0410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35E1622E-7FA6-4760-A2BF-A8105EBF7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025D344-717D-4B33-95B5-3719CCC2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87" y="4480656"/>
            <a:ext cx="4569060" cy="2129586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</a:rPr>
              <a:t>1.</a:t>
            </a:r>
            <a:r>
              <a:rPr lang="pl-PL" sz="7200" dirty="0">
                <a:solidFill>
                  <a:schemeClr val="bg1"/>
                </a:solidFill>
              </a:rPr>
              <a:t>Wstęp</a:t>
            </a:r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FA3C60E-242D-48C3-9AD9-26E9BF6D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531" y="4018143"/>
            <a:ext cx="7111009" cy="2729047"/>
          </a:xfrm>
          <a:noFill/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pl-PL" sz="2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Czarna Niedziela jest jednym z najtragiczniejszych wydarzeń które dotknęło mieszkańców Myślenic podczas II wojny światowej. W tym dniu w 1940 roku aresztowano, po czym wywieziono do więzienia Montelupich w Krakowie grupę mieszkańców Myślenic</a:t>
            </a:r>
            <a:r>
              <a:rPr lang="pl-PL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1" name="Strzałka: zakrzywiona w lewo 30">
            <a:hlinkClick r:id="" action="ppaction://hlinkshowjump?jump=previousslide">
              <a:snd r:embed="rId4" name="coin.wav"/>
            </a:hlinkClick>
            <a:extLst>
              <a:ext uri="{FF2B5EF4-FFF2-40B4-BE49-F238E27FC236}">
                <a16:creationId xmlns:a16="http://schemas.microsoft.com/office/drawing/2014/main" xmlns="" id="{114CD943-85D6-4A1A-ACE5-E239B70456C6}"/>
              </a:ext>
            </a:extLst>
          </p:cNvPr>
          <p:cNvSpPr/>
          <p:nvPr/>
        </p:nvSpPr>
        <p:spPr>
          <a:xfrm>
            <a:off x="0" y="538874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trzałka: zakrzywiona w prawo 31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672B761A-FD8B-4754-9B49-32B5B6320E90}"/>
              </a:ext>
            </a:extLst>
          </p:cNvPr>
          <p:cNvSpPr/>
          <p:nvPr/>
        </p:nvSpPr>
        <p:spPr>
          <a:xfrm>
            <a:off x="11292840" y="5641848"/>
            <a:ext cx="731520" cy="1216152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3" name="Przycisk akcji: Uzyskaj informacje 32">
            <a:hlinkClick r:id="rId6" action="ppaction://hlinksldjump" highlightClick="1">
              <a:snd r:embed="rId7" name="drumroll.wav"/>
            </a:hlinkClick>
            <a:extLst>
              <a:ext uri="{FF2B5EF4-FFF2-40B4-BE49-F238E27FC236}">
                <a16:creationId xmlns:a16="http://schemas.microsoft.com/office/drawing/2014/main" xmlns="" id="{1B138FDE-D197-47D8-88D8-2BC9195DC3FD}"/>
              </a:ext>
            </a:extLst>
          </p:cNvPr>
          <p:cNvSpPr/>
          <p:nvPr/>
        </p:nvSpPr>
        <p:spPr>
          <a:xfrm>
            <a:off x="10561320" y="6024880"/>
            <a:ext cx="731520" cy="7874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7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147">
        <p:random/>
      </p:transition>
    </mc:Choice>
    <mc:Fallback xmlns="">
      <p:transition spd="slow" advTm="1414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17AB3D3-3C9C-4DED-809A-78734805B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F30B54-4AE2-485F-A766-759D7FFB2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pl-PL" sz="4800" dirty="0"/>
              <a:t>2. Pamięć o wydarzeniach sprzed lat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9136745-536B-480B-ABB7-1D1138C68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bieżącym roku mija 81 rocznica tragicznych wydarzeń, jakie miały miejsce w Myślenicach. W dniu 23 czerwca 1940r. Pamięć o pomordowanych myśleniczanach trwa, czego wyrazem są m.in. uroczystości  rocznicowe. Jest rzeczą niezbędną, aby tę pamięć zachowywać i przekazywać kolejnym pokoleniom, tak by młodzi ludzie pamiętali o swojej historii, a podobne dramaty więcej się już nie powtórzyły</a:t>
            </a:r>
            <a:r>
              <a:rPr lang="pl-PL" sz="2000" i="0" dirty="0">
                <a:effectLst/>
                <a:latin typeface="Roboto"/>
              </a:rPr>
              <a:t>.</a:t>
            </a:r>
            <a:r>
              <a:rPr lang="pl-PL" sz="2000" i="0" dirty="0">
                <a:effectLst/>
                <a:latin typeface="Heuristica"/>
              </a:rPr>
              <a:t> </a:t>
            </a:r>
            <a:endParaRPr lang="pl-PL" sz="2000" dirty="0"/>
          </a:p>
        </p:txBody>
      </p:sp>
      <p:pic>
        <p:nvPicPr>
          <p:cNvPr id="6146" name="Picture 2" descr="Znalezione obrazy dla zapytania: czarna niedziela myślenice">
            <a:extLst>
              <a:ext uri="{FF2B5EF4-FFF2-40B4-BE49-F238E27FC236}">
                <a16:creationId xmlns:a16="http://schemas.microsoft.com/office/drawing/2014/main" xmlns="" id="{87D29617-35F9-4DC1-964B-FC69F0935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r="-1" b="-1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załka: zakrzywiona w lewo 8">
            <a:hlinkClick r:id="" action="ppaction://hlinkshowjump?jump=previousslide">
              <a:snd r:embed="rId4" name="coin.wav"/>
            </a:hlinkClick>
            <a:extLst>
              <a:ext uri="{FF2B5EF4-FFF2-40B4-BE49-F238E27FC236}">
                <a16:creationId xmlns:a16="http://schemas.microsoft.com/office/drawing/2014/main" xmlns="" id="{314AAA9B-F662-45E5-9F51-C11B57C1D06A}"/>
              </a:ext>
            </a:extLst>
          </p:cNvPr>
          <p:cNvSpPr/>
          <p:nvPr/>
        </p:nvSpPr>
        <p:spPr>
          <a:xfrm>
            <a:off x="0" y="538874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Strzałka: zakrzywiona w prawo 9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105BBAF8-21D5-4525-A5E3-BCFD60C7CC61}"/>
              </a:ext>
            </a:extLst>
          </p:cNvPr>
          <p:cNvSpPr/>
          <p:nvPr/>
        </p:nvSpPr>
        <p:spPr>
          <a:xfrm>
            <a:off x="11292840" y="5641848"/>
            <a:ext cx="731520" cy="1216152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Przycisk akcji: Uzyskaj informacje 10">
            <a:hlinkClick r:id="rId6" action="ppaction://hlinksldjump" highlightClick="1">
              <a:snd r:embed="rId7" name="drumroll.wav"/>
            </a:hlinkClick>
            <a:extLst>
              <a:ext uri="{FF2B5EF4-FFF2-40B4-BE49-F238E27FC236}">
                <a16:creationId xmlns:a16="http://schemas.microsoft.com/office/drawing/2014/main" xmlns="" id="{5C8D9EAE-A28F-493D-BC75-548A8610E5EE}"/>
              </a:ext>
            </a:extLst>
          </p:cNvPr>
          <p:cNvSpPr/>
          <p:nvPr/>
        </p:nvSpPr>
        <p:spPr>
          <a:xfrm>
            <a:off x="10561320" y="6024880"/>
            <a:ext cx="731520" cy="7874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7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455">
        <p:random/>
      </p:transition>
    </mc:Choice>
    <mc:Fallback xmlns="">
      <p:transition spd="slow" advTm="224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42144C-61BF-4FCD-BD56-9DDB8678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5400" dirty="0"/>
              <a:t>3. Dzień  22 czerwca</a:t>
            </a:r>
          </a:p>
        </p:txBody>
      </p:sp>
      <p:pic>
        <p:nvPicPr>
          <p:cNvPr id="7170" name="Picture 2" descr="Znalezione obrazy dla zapytania: myślenice podczas okupacji 1940">
            <a:extLst>
              <a:ext uri="{FF2B5EF4-FFF2-40B4-BE49-F238E27FC236}">
                <a16:creationId xmlns:a16="http://schemas.microsoft.com/office/drawing/2014/main" xmlns="" id="{268E8D08-5234-4194-9FC8-D30BBB90E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r="2646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38EE9C8-1238-4865-98C3-8B16BAD4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Akcja przez Niemców została szczegółowo zaplanowana. Już 22 czerwca na ulicach Myślenic dały się zauważyć wzmocnione patrole wojska i granatowej policji. Około godziny 23.30 dokonano prowokacyjnego zamachu, detonując środek wybuchowy w pomieszczeniu telefonistki na poczcie. Niemcy uznali to za zamach i posłużyło to za pretekst pierwszych masowych aresztowań w Myślenicach. </a:t>
            </a:r>
          </a:p>
          <a:p>
            <a:pPr marL="0" indent="0" algn="just">
              <a:buNone/>
            </a:pPr>
            <a:endParaRPr lang="pl-PL" sz="2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200" dirty="0"/>
          </a:p>
        </p:txBody>
      </p:sp>
      <p:sp>
        <p:nvSpPr>
          <p:cNvPr id="7" name="Strzałka: zakrzywiona w lewo 6">
            <a:hlinkClick r:id="" action="ppaction://hlinkshowjump?jump=previousslide">
              <a:snd r:embed="rId4" name="coin.wav"/>
            </a:hlinkClick>
            <a:extLst>
              <a:ext uri="{FF2B5EF4-FFF2-40B4-BE49-F238E27FC236}">
                <a16:creationId xmlns:a16="http://schemas.microsoft.com/office/drawing/2014/main" xmlns="" id="{0851F7A1-E66F-440E-8138-E05040FACF7D}"/>
              </a:ext>
            </a:extLst>
          </p:cNvPr>
          <p:cNvSpPr/>
          <p:nvPr/>
        </p:nvSpPr>
        <p:spPr>
          <a:xfrm>
            <a:off x="0" y="538874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trzałka: zakrzywiona w prawo 7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0733A710-8F29-4ACE-8F03-54146FBD754B}"/>
              </a:ext>
            </a:extLst>
          </p:cNvPr>
          <p:cNvSpPr/>
          <p:nvPr/>
        </p:nvSpPr>
        <p:spPr>
          <a:xfrm>
            <a:off x="11292840" y="5641848"/>
            <a:ext cx="731520" cy="1216152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rzycisk akcji: Uzyskaj informacje 8">
            <a:hlinkClick r:id="rId6" action="ppaction://hlinksldjump" highlightClick="1">
              <a:snd r:embed="rId7" name="drumroll.wav"/>
            </a:hlinkClick>
            <a:extLst>
              <a:ext uri="{FF2B5EF4-FFF2-40B4-BE49-F238E27FC236}">
                <a16:creationId xmlns:a16="http://schemas.microsoft.com/office/drawing/2014/main" xmlns="" id="{560435BA-0853-45E7-9432-0F51700E2622}"/>
              </a:ext>
            </a:extLst>
          </p:cNvPr>
          <p:cNvSpPr/>
          <p:nvPr/>
        </p:nvSpPr>
        <p:spPr>
          <a:xfrm>
            <a:off x="10561320" y="6024880"/>
            <a:ext cx="731520" cy="7874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2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57">
        <p:random/>
      </p:transition>
    </mc:Choice>
    <mc:Fallback xmlns="">
      <p:transition spd="slow" advTm="895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839913-D2F2-4829-ADE3-F1F5A2A7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5400" dirty="0"/>
              <a:t>4. Dzień 23 czerwca</a:t>
            </a:r>
          </a:p>
        </p:txBody>
      </p:sp>
      <p:pic>
        <p:nvPicPr>
          <p:cNvPr id="8194" name="Picture 2" descr="Znalezione obrazy dla zapytania: myślenice podczas okupacji 1940">
            <a:extLst>
              <a:ext uri="{FF2B5EF4-FFF2-40B4-BE49-F238E27FC236}">
                <a16:creationId xmlns:a16="http://schemas.microsoft.com/office/drawing/2014/main" xmlns="" id="{D96A53DB-E19B-4E8B-86A5-84BFC7372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1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55B67D5-4E7C-45F3-A7BF-966F75FDD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Początkowo aresztowano 10 zakładników, mieszkańców Myślenic. Wcześniej zostali oni poinformowani, że zostali wyznaczeni jako zakładnicy, „celem odparcia aktów sabotażu”. Jako zakładnicy, przez dwa tygodnie mieli się meldować w biurze burmistrza. W chwili przeprowadzania akcji dokonano dalszych aresztowań. Wcześniej wyznaczonych zakładników oraz kolejnych 25 aresztowanych zgromadzono pod budynkiem poczty i sfotografowano. Po tej haniebnej demonstracji, aresztowanych przewieziono do więzienia Montelupich w Krakowie. Aresztowani dowiedzieli się, że jeżeli nie znajdzie się sprawca zamachu, zostaną rozstrzelani. Osadzeni oczekiwali na wyrok w celi śmierci.</a:t>
            </a:r>
            <a:endParaRPr lang="pl-PL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rzałka: zakrzywiona w lewo 6">
            <a:hlinkClick r:id="" action="ppaction://hlinkshowjump?jump=previousslide">
              <a:snd r:embed="rId4" name="coin.wav"/>
            </a:hlinkClick>
            <a:extLst>
              <a:ext uri="{FF2B5EF4-FFF2-40B4-BE49-F238E27FC236}">
                <a16:creationId xmlns:a16="http://schemas.microsoft.com/office/drawing/2014/main" xmlns="" id="{A787B33F-75EA-44DF-8B7B-67AD9A1394E9}"/>
              </a:ext>
            </a:extLst>
          </p:cNvPr>
          <p:cNvSpPr/>
          <p:nvPr/>
        </p:nvSpPr>
        <p:spPr>
          <a:xfrm>
            <a:off x="0" y="538874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trzałka: zakrzywiona w prawo 7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641A6F49-C0D6-401C-8BA8-A016550C2DC1}"/>
              </a:ext>
            </a:extLst>
          </p:cNvPr>
          <p:cNvSpPr/>
          <p:nvPr/>
        </p:nvSpPr>
        <p:spPr>
          <a:xfrm>
            <a:off x="11292840" y="5641848"/>
            <a:ext cx="731520" cy="1216152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rzycisk akcji: Uzyskaj informacje 8">
            <a:hlinkClick r:id="rId6" action="ppaction://hlinksldjump" highlightClick="1">
              <a:snd r:embed="rId7" name="drumroll.wav"/>
            </a:hlinkClick>
            <a:extLst>
              <a:ext uri="{FF2B5EF4-FFF2-40B4-BE49-F238E27FC236}">
                <a16:creationId xmlns:a16="http://schemas.microsoft.com/office/drawing/2014/main" xmlns="" id="{60414E08-2A0B-4AE5-B622-2E269EAC095A}"/>
              </a:ext>
            </a:extLst>
          </p:cNvPr>
          <p:cNvSpPr/>
          <p:nvPr/>
        </p:nvSpPr>
        <p:spPr>
          <a:xfrm>
            <a:off x="10561320" y="6024880"/>
            <a:ext cx="731520" cy="7874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1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563">
        <p:random/>
      </p:transition>
    </mc:Choice>
    <mc:Fallback xmlns="">
      <p:transition spd="slow" advTm="1456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EE5AB18-EDC0-470A-B566-93B54359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4000"/>
              <a:t>5.Dzień 29 czerwca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1D2AC45-7738-4CC8-A43A-D7CA6E1F8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Większość z aresztowanych myśleniczan wywieziono do Fortu w Krzesławicach i tam rozstrzelano, a dokładnie były to strzały w tył głowy. Rodziny zamordowanych poinformowano o śmierci bliskich z powodu między innymi zapalenia płuc, ataku serca, udaru mózgu. Prawda dopiero wyszła na jaw po wojnie.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Znalezione obrazy dla zapytania: czarna niedziela">
            <a:extLst>
              <a:ext uri="{FF2B5EF4-FFF2-40B4-BE49-F238E27FC236}">
                <a16:creationId xmlns:a16="http://schemas.microsoft.com/office/drawing/2014/main" xmlns="" id="{348DD377-39E5-450B-9E15-C90098C86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8" r="1990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rzałka: zakrzywiona w lewo 11">
            <a:hlinkClick r:id="" action="ppaction://hlinkshowjump?jump=previousslide">
              <a:snd r:embed="rId4" name="coin.wav"/>
            </a:hlinkClick>
            <a:extLst>
              <a:ext uri="{FF2B5EF4-FFF2-40B4-BE49-F238E27FC236}">
                <a16:creationId xmlns:a16="http://schemas.microsoft.com/office/drawing/2014/main" xmlns="" id="{28270464-F8BD-4798-A28D-81659AE1DD27}"/>
              </a:ext>
            </a:extLst>
          </p:cNvPr>
          <p:cNvSpPr/>
          <p:nvPr/>
        </p:nvSpPr>
        <p:spPr>
          <a:xfrm>
            <a:off x="0" y="538874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Strzałka: zakrzywiona w prawo 12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7AE98EF8-A502-4253-A484-C7E8B276E727}"/>
              </a:ext>
            </a:extLst>
          </p:cNvPr>
          <p:cNvSpPr/>
          <p:nvPr/>
        </p:nvSpPr>
        <p:spPr>
          <a:xfrm>
            <a:off x="10671678" y="5093938"/>
            <a:ext cx="731520" cy="1216152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rzycisk akcji: Uzyskaj informacje 13">
            <a:hlinkClick r:id="rId6" action="ppaction://hlinksldjump" highlightClick="1">
              <a:snd r:embed="rId7" name="drumroll.wav"/>
            </a:hlinkClick>
            <a:extLst>
              <a:ext uri="{FF2B5EF4-FFF2-40B4-BE49-F238E27FC236}">
                <a16:creationId xmlns:a16="http://schemas.microsoft.com/office/drawing/2014/main" xmlns="" id="{581B736A-160F-47DB-B9BA-360394794C54}"/>
              </a:ext>
            </a:extLst>
          </p:cNvPr>
          <p:cNvSpPr/>
          <p:nvPr/>
        </p:nvSpPr>
        <p:spPr>
          <a:xfrm>
            <a:off x="10013940" y="6001128"/>
            <a:ext cx="731520" cy="7874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4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663">
        <p:random/>
      </p:transition>
    </mc:Choice>
    <mc:Fallback xmlns="">
      <p:transition spd="slow" advTm="2666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EFC920F-B85A-4068-BD93-41064EDE9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C559108-BBAE-426C-8564-051D2BA6D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42BC35EE-6650-42D2-AEFB-4B7CD1AFC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0952C743-9049-4DFB-878B-2AB07B6E4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EB6229-601D-4E34-8F2A-385E4F77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pl-PL" sz="3800"/>
              <a:t>6.Wybór zakładników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A6F1173-186C-4171-9BCB-895A93D59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Wybór zakładników i aresztowanych nie był przypadkowy, hitlerowcy zgodnie ze swoim planem stosowanym w Polsce i innych krajach okupowanych, zawsze starali się w pierwszym rzędzie mordować tych mieszkańców, którzy stanowili elitę danej społeczności, aby przez to działanie osłabić strukturę społeczną.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Znalezione obrazy dla zapytania: zakładnicy czarna  niedziela">
            <a:extLst>
              <a:ext uri="{FF2B5EF4-FFF2-40B4-BE49-F238E27FC236}">
                <a16:creationId xmlns:a16="http://schemas.microsoft.com/office/drawing/2014/main" xmlns="" id="{A20D9F1A-CFB3-499C-8BB7-50258F384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r="13092" b="1"/>
          <a:stretch/>
        </p:blipFill>
        <p:spPr bwMode="auto">
          <a:xfrm>
            <a:off x="6260525" y="1680141"/>
            <a:ext cx="3000388" cy="41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trzałka: zakrzywiona w lewo 10">
            <a:hlinkClick r:id="" action="ppaction://hlinkshowjump?jump=previousslide">
              <a:snd r:embed="rId4" name="coin.wav"/>
            </a:hlinkClick>
            <a:extLst>
              <a:ext uri="{FF2B5EF4-FFF2-40B4-BE49-F238E27FC236}">
                <a16:creationId xmlns:a16="http://schemas.microsoft.com/office/drawing/2014/main" xmlns="" id="{E007D283-9A9C-42AA-9EE2-C0D961C59223}"/>
              </a:ext>
            </a:extLst>
          </p:cNvPr>
          <p:cNvSpPr/>
          <p:nvPr/>
        </p:nvSpPr>
        <p:spPr>
          <a:xfrm>
            <a:off x="0" y="538874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2" name="Strzałka: zakrzywiona w prawo 11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9A9E73C6-3261-4156-BD8F-FE71623B092A}"/>
              </a:ext>
            </a:extLst>
          </p:cNvPr>
          <p:cNvSpPr/>
          <p:nvPr/>
        </p:nvSpPr>
        <p:spPr>
          <a:xfrm>
            <a:off x="11292840" y="5641848"/>
            <a:ext cx="731520" cy="1216152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Przycisk akcji: Uzyskaj informacje 12">
            <a:hlinkClick r:id="rId6" action="ppaction://hlinksldjump" highlightClick="1">
              <a:snd r:embed="rId7" name="drumroll.wav"/>
            </a:hlinkClick>
            <a:extLst>
              <a:ext uri="{FF2B5EF4-FFF2-40B4-BE49-F238E27FC236}">
                <a16:creationId xmlns:a16="http://schemas.microsoft.com/office/drawing/2014/main" xmlns="" id="{3D2834D0-B3F5-4C15-A01C-B6C33A8F34E0}"/>
              </a:ext>
            </a:extLst>
          </p:cNvPr>
          <p:cNvSpPr/>
          <p:nvPr/>
        </p:nvSpPr>
        <p:spPr>
          <a:xfrm>
            <a:off x="10561320" y="6024880"/>
            <a:ext cx="731520" cy="7874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C32A55B-C9A8-4523-BB06-FC337D569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7624" y="1473064"/>
            <a:ext cx="5666672" cy="2681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3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97">
        <p:random/>
      </p:transition>
    </mc:Choice>
    <mc:Fallback xmlns="">
      <p:transition spd="slow" advTm="1049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D5A7A9-44CE-4F0F-BA65-5415FB066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pl-PL" sz="4000" dirty="0"/>
              <a:t>7. Informacje dla rodzin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9C80770-5FE2-4106-941C-D913366BC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b="0" i="0" dirty="0">
                <a:effectLst/>
                <a:latin typeface="Roboto"/>
              </a:rPr>
              <a:t>Niektórzy, przypuszczając co ich czeka, na czym tylko mogli próbowali zostawić wiadomość dla swoich bliskich. Jak wspominała na uroczystości rocznicowej Pani Teresa Święch, jej teść napisał do żony: „Kochana Zosiu, wychowuj na dobrych Polaków naszych synów”.</a:t>
            </a:r>
            <a:endParaRPr lang="pl-PL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Znalezione obrazy dla zapytania: czarna niedziela myślenice">
            <a:extLst>
              <a:ext uri="{FF2B5EF4-FFF2-40B4-BE49-F238E27FC236}">
                <a16:creationId xmlns:a16="http://schemas.microsoft.com/office/drawing/2014/main" xmlns="" id="{5365CBCC-5BAC-48AC-AC76-2C79AD3A4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2" r="12900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rzałka: zakrzywiona w lewo 11">
            <a:hlinkClick r:id="" action="ppaction://hlinkshowjump?jump=previousslide">
              <a:snd r:embed="rId4" name="coin.wav"/>
            </a:hlinkClick>
            <a:extLst>
              <a:ext uri="{FF2B5EF4-FFF2-40B4-BE49-F238E27FC236}">
                <a16:creationId xmlns:a16="http://schemas.microsoft.com/office/drawing/2014/main" xmlns="" id="{8F4BE135-249A-4EE7-8D8F-0C3CAA5F043A}"/>
              </a:ext>
            </a:extLst>
          </p:cNvPr>
          <p:cNvSpPr/>
          <p:nvPr/>
        </p:nvSpPr>
        <p:spPr>
          <a:xfrm>
            <a:off x="0" y="538874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Strzałka: zakrzywiona w prawo 12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884FC869-BE08-4476-80F6-B797C17BFDAE}"/>
              </a:ext>
            </a:extLst>
          </p:cNvPr>
          <p:cNvSpPr/>
          <p:nvPr/>
        </p:nvSpPr>
        <p:spPr>
          <a:xfrm>
            <a:off x="10809817" y="5033455"/>
            <a:ext cx="731520" cy="1216152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rzycisk akcji: Uzyskaj informacje 13">
            <a:hlinkClick r:id="rId6" action="ppaction://hlinksldjump" highlightClick="1">
              <a:snd r:embed="rId7" name="drumroll.wav"/>
            </a:hlinkClick>
            <a:extLst>
              <a:ext uri="{FF2B5EF4-FFF2-40B4-BE49-F238E27FC236}">
                <a16:creationId xmlns:a16="http://schemas.microsoft.com/office/drawing/2014/main" xmlns="" id="{61A4D330-2DA6-4FC5-88BF-C1A000CD89A6}"/>
              </a:ext>
            </a:extLst>
          </p:cNvPr>
          <p:cNvSpPr/>
          <p:nvPr/>
        </p:nvSpPr>
        <p:spPr>
          <a:xfrm>
            <a:off x="10176224" y="5955048"/>
            <a:ext cx="731520" cy="7874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719">
        <p:random/>
      </p:transition>
    </mc:Choice>
    <mc:Fallback xmlns="">
      <p:transition spd="slow" advTm="671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8|0.7|0.8|0.6|0.7|0.5|0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649</Words>
  <Application>Microsoft Office PowerPoint</Application>
  <PresentationFormat>Panoramiczny</PresentationFormat>
  <Paragraphs>37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Heuristica</vt:lpstr>
      <vt:lpstr>Roboto</vt:lpstr>
      <vt:lpstr>Motyw pakietu Office</vt:lpstr>
      <vt:lpstr>Temat:  „Czarna niedziela w Myślenicach”</vt:lpstr>
      <vt:lpstr>Spis treści</vt:lpstr>
      <vt:lpstr>1.Wstęp</vt:lpstr>
      <vt:lpstr>2. Pamięć o wydarzeniach sprzed lat</vt:lpstr>
      <vt:lpstr>3. Dzień  22 czerwca</vt:lpstr>
      <vt:lpstr>4. Dzień 23 czerwca</vt:lpstr>
      <vt:lpstr>5.Dzień 29 czerwca</vt:lpstr>
      <vt:lpstr>6.Wybór zakładników</vt:lpstr>
      <vt:lpstr>7. Informacje dla rodzin</vt:lpstr>
      <vt:lpstr>8.Nie zapomnimy</vt:lpstr>
      <vt:lpstr>9. Tablica upamiętniająca</vt:lpstr>
      <vt:lpstr>10.Pamięć i hołd</vt:lpstr>
      <vt:lpstr>Zakończenie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Temat:  „Czarna niedziela w Myślenicach”</dc:title>
  <dc:creator>Paweł Piesakowski</dc:creator>
  <cp:lastModifiedBy>bartek.lenart21@gmail.com</cp:lastModifiedBy>
  <cp:revision>18</cp:revision>
  <dcterms:created xsi:type="dcterms:W3CDTF">2021-02-07T12:35:36Z</dcterms:created>
  <dcterms:modified xsi:type="dcterms:W3CDTF">2021-03-03T15:51:04Z</dcterms:modified>
</cp:coreProperties>
</file>