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667" r:id="rId2"/>
  </p:sldMasterIdLst>
  <p:notesMasterIdLst>
    <p:notesMasterId r:id="rId10"/>
  </p:notesMasterIdLst>
  <p:handoutMasterIdLst>
    <p:handoutMasterId r:id="rId11"/>
  </p:handoutMasterIdLst>
  <p:sldIdLst>
    <p:sldId id="272" r:id="rId3"/>
    <p:sldId id="277" r:id="rId4"/>
    <p:sldId id="271" r:id="rId5"/>
    <p:sldId id="273" r:id="rId6"/>
    <p:sldId id="274" r:id="rId7"/>
    <p:sldId id="275" r:id="rId8"/>
    <p:sldId id="276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orient="horz" pos="169">
          <p15:clr>
            <a:srgbClr val="A4A3A4"/>
          </p15:clr>
        </p15:guide>
        <p15:guide id="10" pos="2880">
          <p15:clr>
            <a:srgbClr val="A4A3A4"/>
          </p15:clr>
        </p15:guide>
        <p15:guide id="11" pos="198" userDrawn="1">
          <p15:clr>
            <a:srgbClr val="A4A3A4"/>
          </p15:clr>
        </p15:guide>
        <p15:guide id="12" pos="5562" userDrawn="1">
          <p15:clr>
            <a:srgbClr val="A4A3A4"/>
          </p15:clr>
        </p15:guide>
        <p15:guide id="13" orient="horz" pos="637" userDrawn="1">
          <p15:clr>
            <a:srgbClr val="A4A3A4"/>
          </p15:clr>
        </p15:guide>
        <p15:guide id="14" orient="horz" pos="746" userDrawn="1">
          <p15:clr>
            <a:srgbClr val="A4A3A4"/>
          </p15:clr>
        </p15:guide>
        <p15:guide id="15" orient="horz" pos="1619" userDrawn="1">
          <p15:clr>
            <a:srgbClr val="A4A3A4"/>
          </p15:clr>
        </p15:guide>
        <p15:guide id="16" orient="horz" pos="28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ysocka Aleksandra 5 - Partner Hurt" initials="WA5-PH" lastIdx="2" clrIdx="0">
    <p:extLst>
      <p:ext uri="{19B8F6BF-5375-455C-9EA6-DF929625EA0E}">
        <p15:presenceInfo xmlns:p15="http://schemas.microsoft.com/office/powerpoint/2012/main" xmlns="" userId="S-1-5-21-2597135808-1536631685-4118165823-7409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200"/>
    <a:srgbClr val="FFFFFF"/>
    <a:srgbClr val="A885D8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89203" autoAdjust="0"/>
  </p:normalViewPr>
  <p:slideViewPr>
    <p:cSldViewPr showGuides="1">
      <p:cViewPr>
        <p:scale>
          <a:sx n="108" d="100"/>
          <a:sy n="108" d="100"/>
        </p:scale>
        <p:origin x="-300" y="-36"/>
      </p:cViewPr>
      <p:guideLst>
        <p:guide orient="horz" pos="169"/>
        <p:guide orient="horz" pos="637"/>
        <p:guide orient="horz" pos="746"/>
        <p:guide orient="horz" pos="1619"/>
        <p:guide orient="horz" pos="2866"/>
        <p:guide pos="2880"/>
        <p:guide pos="198"/>
        <p:guide pos="5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282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6T19:07:20.139" idx="1">
    <p:pos x="3515" y="1529"/>
    <p:text/>
    <p:extLst>
      <p:ext uri="{C676402C-5697-4E1C-873F-D02D1690AC5C}">
        <p15:threadingInfo xmlns:p15="http://schemas.microsoft.com/office/powerpoint/2012/main" xmlns="" timeZoneBias="-60"/>
      </p:ext>
    </p:extLst>
  </p:cm>
  <p:cm authorId="1" dt="2021-03-06T19:21:13.726" idx="2">
    <p:pos x="10" y="10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0E9F7-364C-40AE-807F-6C0B30D00098}" type="datetimeFigureOut">
              <a:rPr lang="en-GB" smtClean="0"/>
              <a:t>26/03/2021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Tajemnica Orange Polska S.A. -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3C443-969B-42DA-8506-0247C55DF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718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14F63557-65CD-470F-8999-4C3C411BE899}" type="datetimeFigureOut">
              <a:rPr lang="en-GB" smtClean="0"/>
              <a:pPr/>
              <a:t>26/03/2021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55 Roman" panose="020B0604020202020204" pitchFamily="34" charset="0"/>
              </a:defRPr>
            </a:lvl1pPr>
          </a:lstStyle>
          <a:p>
            <a:r>
              <a:rPr lang="en-GB"/>
              <a:t>Tajemnica Orange Polska S.A. -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55 Roman" panose="020B0604020202020204" pitchFamily="34" charset="0"/>
              </a:defRPr>
            </a:lvl1pPr>
          </a:lstStyle>
          <a:p>
            <a:fld id="{885932DF-9606-4758-A2B5-AF1153FB1A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180000" bIns="45720" rtlCol="0"/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230188" marR="0" lvl="1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Second level</a:t>
            </a:r>
          </a:p>
          <a:p>
            <a:pPr marL="360363" marR="0" lvl="2" indent="-147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522288" marR="0" lvl="3" indent="-138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668338" marR="0" lvl="4" indent="-146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lvetica 55 Roman" panose="020B0604020202020204" pitchFamily="34" charset="0"/>
              <a:buChar char="–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Fifth level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2287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Helvetica 75 Bold" panose="020B08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Tajemnica Orange Polska S.A. - Confidential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932DF-9606-4758-A2B5-AF1153FB1AB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2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3199" y="1183484"/>
            <a:ext cx="8516475" cy="3366291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pl-PL" noProof="0" dirty="0"/>
              <a:t>Kliknij, aby edytować tekst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  <a:p>
            <a:pPr lvl="5"/>
            <a:r>
              <a:rPr lang="pl-PL" noProof="0" dirty="0"/>
              <a:t>Szósty poziom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noProof="0" dirty="0"/>
              <a:t>Kliknij, aby edytować tytuł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3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34964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290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1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47683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1975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8663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1359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536" y="268288"/>
            <a:ext cx="4829288" cy="2301875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pl-PL" noProof="0" dirty="0"/>
              <a:t>Kliknij, aby edytować tytuł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6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>
                <a:solidFill>
                  <a:schemeClr val="tx1"/>
                </a:solidFill>
              </a:rPr>
              <a:t>Dzięki używaniu ciemnego motywu zmniejszasz negatywny wpływ na środowisko.</a:t>
            </a:r>
          </a:p>
          <a:p>
            <a:r>
              <a:rPr lang="pl-PL" dirty="0">
                <a:solidFill>
                  <a:schemeClr val="tx1"/>
                </a:solidFill>
              </a:rPr>
              <a:t>Jeśli konieczne będzie wydrukowanie tej prezentacji, zmień motyw na biały:</a:t>
            </a:r>
          </a:p>
          <a:p>
            <a:r>
              <a:rPr lang="pl-PL" dirty="0">
                <a:solidFill>
                  <a:schemeClr val="tx1"/>
                </a:solidFill>
              </a:rPr>
              <a:t>Na karcie </a:t>
            </a:r>
            <a:r>
              <a:rPr lang="pl-PL" dirty="0" err="1"/>
              <a:t>Proiektowanie</a:t>
            </a:r>
            <a:r>
              <a:rPr lang="pl-PL" dirty="0">
                <a:solidFill>
                  <a:schemeClr val="tx1"/>
                </a:solidFill>
              </a:rPr>
              <a:t> rozwiń dostępne </a:t>
            </a:r>
            <a:r>
              <a:rPr lang="pl-PL" dirty="0"/>
              <a:t>Warianty</a:t>
            </a:r>
            <a:r>
              <a:rPr lang="pl-PL" dirty="0">
                <a:solidFill>
                  <a:schemeClr val="tx1"/>
                </a:solidFill>
              </a:rPr>
              <a:t> i wybierz </a:t>
            </a:r>
            <a:r>
              <a:rPr lang="pl-PL" dirty="0"/>
              <a:t>Kolory</a:t>
            </a:r>
            <a:r>
              <a:rPr lang="pl-PL" dirty="0">
                <a:solidFill>
                  <a:schemeClr val="tx1"/>
                </a:solidFill>
              </a:rPr>
              <a:t> – </a:t>
            </a:r>
            <a:r>
              <a:rPr lang="pl-PL" dirty="0"/>
              <a:t>Orange Biały pomocnicze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" y="2704144"/>
            <a:ext cx="4827547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imię i nazwisko prezentera 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70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3209" y="268292"/>
            <a:ext cx="8516466" cy="4284658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61950" indent="-361950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noProof="0" dirty="0"/>
              <a:t>Kliknij, aby edytować treść</a:t>
            </a:r>
          </a:p>
          <a:p>
            <a:pPr lvl="1"/>
            <a:r>
              <a:rPr lang="pl-PL" noProof="0" dirty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21277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8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pl-PL" noProof="0" dirty="0"/>
              <a:t>Kliknij, aby edytować numer rozdziału</a:t>
            </a:r>
          </a:p>
          <a:p>
            <a:pPr lvl="1"/>
            <a:r>
              <a:rPr lang="pl-PL" noProof="0" dirty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6248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3200" y="1183698"/>
            <a:ext cx="3968055" cy="3366077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noProof="0" dirty="0"/>
              <a:t>Kliknij, aby edytować tekst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  <a:p>
            <a:pPr lvl="5"/>
            <a:r>
              <a:rPr lang="pl-PL" noProof="0" dirty="0"/>
              <a:t>Szósty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60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noProof="0" dirty="0"/>
              <a:t>Kliknij, aby edytować tekst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  <a:p>
            <a:pPr lvl="5"/>
            <a:r>
              <a:rPr lang="pl-PL" noProof="0" dirty="0"/>
              <a:t>Szósty poziom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noProof="0" dirty="0"/>
              <a:t>Kliknij, aby edytować tytuł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6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noProof="0" dirty="0"/>
              <a:t>Kliknij, aby edytować tytuł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2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iki multimedialne wypełniające całą zawartość strony lub slajd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pl-PL" noProof="0" dirty="0"/>
              <a:t>Kliknij ikonę, aby dodać zdjęcie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25" y="268288"/>
            <a:ext cx="8515350" cy="741362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pl-PL" noProof="0" dirty="0"/>
              <a:t>Kliknij, aby edytować tytuł</a:t>
            </a:r>
          </a:p>
        </p:txBody>
      </p:sp>
    </p:spTree>
    <p:extLst>
      <p:ext uri="{BB962C8B-B14F-4D97-AF65-F5344CB8AC3E}">
        <p14:creationId xmlns:p14="http://schemas.microsoft.com/office/powerpoint/2010/main" val="18188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8184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8288"/>
            <a:ext cx="8515350" cy="741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noProof="0" dirty="0"/>
              <a:t>Kliknij, aby edytować tytuł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200" y="1184275"/>
            <a:ext cx="8516475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noProof="0" dirty="0"/>
              <a:t>Kliknij, aby edytować tekst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  <a:p>
            <a:pPr lvl="5"/>
            <a:r>
              <a:rPr lang="pl-PL" noProof="0" dirty="0"/>
              <a:t>Szósty poziom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pl-PL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5" r:id="rId3"/>
    <p:sldLayoutId id="2147483664" r:id="rId4"/>
    <p:sldLayoutId id="2147483661" r:id="rId5"/>
    <p:sldLayoutId id="2147483662" r:id="rId6"/>
    <p:sldLayoutId id="2147483663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32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diopiekary.pl/2019/11/14/8-ciekawostek-o-cukrzycy-aktualizacja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699542"/>
            <a:ext cx="7543800" cy="267462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B0F0"/>
                </a:solidFill>
              </a:rPr>
              <a:t>Co każdy z nas powinien wiedzieć o cukrzycy?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3651870"/>
            <a:ext cx="7543800" cy="857250"/>
          </a:xfrm>
        </p:spPr>
        <p:txBody>
          <a:bodyPr/>
          <a:lstStyle/>
          <a:p>
            <a:r>
              <a:rPr lang="pl-PL" dirty="0" smtClean="0"/>
              <a:t>Jagoda Wysocka 7a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470"/>
            <a:ext cx="2412268" cy="160817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1368152" cy="16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Cukrzyca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384301"/>
            <a:ext cx="3605024" cy="1403473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1800" dirty="0" smtClean="0">
                <a:solidFill>
                  <a:schemeClr val="accent1"/>
                </a:solidFill>
              </a:rPr>
              <a:t>Choroba, która staje się coraz częściej diagnozowaną wśród dzieci i nastolatków.</a:t>
            </a:r>
          </a:p>
          <a:p>
            <a:pPr algn="ctr"/>
            <a:endParaRPr lang="pl-PL" dirty="0"/>
          </a:p>
          <a:p>
            <a:r>
              <a:rPr lang="pl-PL" dirty="0" smtClean="0"/>
              <a:t>Objawia się nadmiarem glukozy we krwi.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701" y="627534"/>
            <a:ext cx="2850059" cy="3649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trzałka w dół 5"/>
          <p:cNvSpPr/>
          <p:nvPr/>
        </p:nvSpPr>
        <p:spPr>
          <a:xfrm>
            <a:off x="2133364" y="2888444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755576" y="363718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C00000"/>
                </a:solidFill>
              </a:rPr>
              <a:t>Rozpoznanie zachodzi gdy stężenie cukru po posiłku przekroczy 140mg na 100 ml krwi.</a:t>
            </a:r>
            <a:endParaRPr lang="pl-PL" sz="1600" dirty="0">
              <a:solidFill>
                <a:srgbClr val="C00000"/>
              </a:solidFill>
            </a:endParaRPr>
          </a:p>
        </p:txBody>
      </p:sp>
      <p:sp>
        <p:nvSpPr>
          <p:cNvPr id="8" name="Schemat blokowy: proces alternatywny 7"/>
          <p:cNvSpPr/>
          <p:nvPr/>
        </p:nvSpPr>
        <p:spPr>
          <a:xfrm>
            <a:off x="755576" y="3579862"/>
            <a:ext cx="3240360" cy="100811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1736">
            <a:off x="3275289" y="181514"/>
            <a:ext cx="1835170" cy="97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04AB8DEC-70B1-4864-8D48-C061E602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Cukrzyca typu I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13" y="1357420"/>
            <a:ext cx="1874508" cy="1251551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2987824" y="1495755"/>
            <a:ext cx="259228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3239852" y="163018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C00000"/>
                </a:solidFill>
              </a:rPr>
              <a:t>CUKRZYCA</a:t>
            </a:r>
            <a:endParaRPr lang="pl-PL" sz="2800" dirty="0">
              <a:solidFill>
                <a:srgbClr val="C00000"/>
              </a:solidFill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2105094" y="2287843"/>
            <a:ext cx="666706" cy="652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4283968" y="242773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5724128" y="2287843"/>
            <a:ext cx="720080" cy="571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331640" y="300003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C00000"/>
                </a:solidFill>
              </a:rPr>
              <a:t>PRZYCZYNY</a:t>
            </a:r>
            <a:r>
              <a:rPr lang="pl-PL" sz="1200" dirty="0" smtClean="0"/>
              <a:t> </a:t>
            </a:r>
            <a:endParaRPr lang="pl-PL" sz="12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887923" y="300003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rgbClr val="C00000"/>
                </a:solidFill>
              </a:rPr>
              <a:t>OBJAWY</a:t>
            </a: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084168" y="300003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rgbClr val="C00000"/>
                </a:solidFill>
              </a:rPr>
              <a:t>L</a:t>
            </a:r>
            <a:r>
              <a:rPr lang="pl-PL" sz="1200" dirty="0" smtClean="0">
                <a:solidFill>
                  <a:srgbClr val="C00000"/>
                </a:solidFill>
              </a:rPr>
              <a:t>ECZENIE</a:t>
            </a: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67544" y="3346576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1"/>
                </a:solidFill>
              </a:rPr>
              <a:t>Niedobór insuliny</a:t>
            </a:r>
            <a:r>
              <a:rPr lang="pl-PL" dirty="0"/>
              <a:t> we krwi spowodowany uszkodzeniem trzustki. Jest to </a:t>
            </a:r>
            <a:r>
              <a:rPr lang="pl-PL" dirty="0">
                <a:solidFill>
                  <a:schemeClr val="accent1"/>
                </a:solidFill>
              </a:rPr>
              <a:t>wada wrodzona</a:t>
            </a:r>
            <a:r>
              <a:rPr lang="pl-PL" dirty="0"/>
              <a:t>.</a:t>
            </a:r>
          </a:p>
          <a:p>
            <a:endParaRPr lang="pl-PL" sz="12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3239852" y="3254243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Częste oddawanie moczu, wzmożone pragnienie, uczucia zmęczenia, utrata masy </a:t>
            </a:r>
            <a:r>
              <a:rPr lang="pl-PL" dirty="0" smtClean="0"/>
              <a:t>ciała.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987014" y="3277038"/>
            <a:ext cx="2185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Stałe monitorowanie poziomu insuliny i glukozy we krwi.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93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Cukrzyca typu II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70" y="1376863"/>
            <a:ext cx="2582592" cy="1410231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3601082" y="1376863"/>
            <a:ext cx="1944216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CUKRZYCA</a:t>
            </a:r>
            <a:endParaRPr lang="pl-PL" dirty="0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5652120" y="2058918"/>
            <a:ext cx="792088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4404555" y="2139702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2249068" y="1975719"/>
            <a:ext cx="1080120" cy="848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5760132" y="3218462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Przestrzeganie diety, aktywny tryb ż</a:t>
            </a:r>
            <a:r>
              <a:rPr lang="pl-PL" dirty="0" smtClean="0"/>
              <a:t>ycia</a:t>
            </a:r>
            <a:r>
              <a:rPr lang="pl-PL" dirty="0"/>
              <a:t>, w razie potrzeby podawanie insuliny oraz leków wzmacniających jej działanie.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324772" y="3368964"/>
            <a:ext cx="2134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Wzmożone pragnienie, łaknienie, </a:t>
            </a:r>
            <a:r>
              <a:rPr lang="pl-PL" dirty="0" smtClean="0"/>
              <a:t>uczucia zmęczenia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80116" y="3223660"/>
            <a:ext cx="25476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Nieprawidłowe działanie insuliny w organizmie spowodowane opornością komórek ciała na ten hormon.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590098" y="2928635"/>
            <a:ext cx="108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1"/>
                </a:solidFill>
              </a:rPr>
              <a:t>Przyczyny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4066004" y="3093418"/>
            <a:ext cx="89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1"/>
                </a:solidFill>
              </a:rPr>
              <a:t>Objawy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192676" y="2959272"/>
            <a:ext cx="98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1"/>
                </a:solidFill>
              </a:rPr>
              <a:t>Leczenie</a:t>
            </a:r>
            <a:endParaRPr lang="pl-P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Pompa insulinowa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Inaczej nazywana sztuczną trzustką umożliwia ciągłe podawanie insuliny do organizmu bez potrzeby wielokrotnych zastrzyków.  </a:t>
            </a:r>
          </a:p>
          <a:p>
            <a:r>
              <a:rPr lang="pl-PL" dirty="0" smtClean="0"/>
              <a:t>Czujnik stężenia glukozy we krwi przeprowadza pomiar co kilka minut</a:t>
            </a:r>
          </a:p>
          <a:p>
            <a:r>
              <a:rPr lang="pl-PL" dirty="0" smtClean="0"/>
              <a:t>Jeżeli zajdzie taka potrzeba, następuje dobranie dobranie odpowiedniej dawki insuliny.</a:t>
            </a:r>
          </a:p>
          <a:p>
            <a:r>
              <a:rPr lang="pl-PL" dirty="0" smtClean="0"/>
              <a:t>Urządzenie dostarcza właściwą dawkę hormonu do tkanki podskórnej chorego.</a:t>
            </a:r>
          </a:p>
          <a:p>
            <a:r>
              <a:rPr lang="pl-PL" dirty="0" smtClean="0"/>
              <a:t>Insulina wpływa na stężenie glukozy we krwi, Co jest odczytywane przez czujnik.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291830"/>
            <a:ext cx="2101158" cy="140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84300"/>
            <a:ext cx="8187248" cy="3275682"/>
          </a:xfrm>
        </p:spPr>
        <p:txBody>
          <a:bodyPr>
            <a:noAutofit/>
          </a:bodyPr>
          <a:lstStyle/>
          <a:p>
            <a:r>
              <a:rPr lang="pl-PL" sz="1200" dirty="0" smtClean="0"/>
              <a:t>Od </a:t>
            </a:r>
            <a:r>
              <a:rPr lang="pl-PL" sz="1200" dirty="0"/>
              <a:t>1980 r. do 2019 r. niemal czterokrotnie wzrosła na świecie zachorowalność na cukrzycę – ze 108 mln do 422 mln – to jedne z najnowszych danych opublikowanych podczas kongresu Europejskiego Towarzystwa Diabetologicznego w Lizbonie.</a:t>
            </a:r>
            <a:br>
              <a:rPr lang="pl-PL" sz="1200" dirty="0"/>
            </a:br>
            <a:r>
              <a:rPr lang="pl-PL" sz="1200" dirty="0"/>
              <a:t>Obecnie mamy do czynienia z epidemią cukrzycy, której przyczyną jest znaczny wzrost liczby osób z nadwagą i otyłością</a:t>
            </a:r>
            <a:r>
              <a:rPr lang="pl-PL" sz="1200" dirty="0" smtClean="0"/>
              <a:t>..</a:t>
            </a:r>
            <a:endParaRPr lang="pl-PL" sz="1200" dirty="0"/>
          </a:p>
          <a:p>
            <a:r>
              <a:rPr lang="pl-PL" sz="1200" dirty="0" smtClean="0"/>
              <a:t>Trzecia </a:t>
            </a:r>
            <a:r>
              <a:rPr lang="pl-PL" sz="1200" dirty="0"/>
              <a:t>postać cukrzycy to cukrzyca ciążowa.</a:t>
            </a:r>
            <a:br>
              <a:rPr lang="pl-PL" sz="1200" dirty="0"/>
            </a:br>
            <a:r>
              <a:rPr lang="pl-PL" sz="1200" dirty="0"/>
              <a:t>Cukrzyca ciążowa charakteryzuje się hiperglikemią lub zbyt wysokim poziomem cukru we krwi, który przekracza wartości normy, ale przy tym nie osiąga poziomu charakterystycznego dla cukrzycy typu 1 i 2. U kobiet, u których stwierdzono cukrzycę ciążową, narażone są na komplikacje podczas ciąży i porodu oraz na zachorowanie na cukrzycę typu 2 w niedalekiej przyszłości.</a:t>
            </a:r>
          </a:p>
          <a:p>
            <a:r>
              <a:rPr lang="pl-PL" sz="1200" dirty="0" smtClean="0"/>
              <a:t>80</a:t>
            </a:r>
            <a:r>
              <a:rPr lang="pl-PL" sz="1200" dirty="0"/>
              <a:t>% zgonów z powodu cukrzycy odnotowuje się w krajach o niskim lub średnim dochodzie.</a:t>
            </a:r>
            <a:br>
              <a:rPr lang="pl-PL" sz="1200" dirty="0"/>
            </a:br>
            <a:r>
              <a:rPr lang="pl-PL" sz="1200" dirty="0"/>
              <a:t>W krajach rozwiniętych większość osób cierpiących na cukrzycę jest w wieku emerytalnym, podczas gdy w państwach rozwijających się, chorzy najczęściej znajdują się w grupie wieku średniego tj. 35 – 64 lat.</a:t>
            </a:r>
          </a:p>
          <a:p>
            <a:r>
              <a:rPr lang="pl-PL" sz="1200" dirty="0" smtClean="0"/>
              <a:t>Cukrzyca </a:t>
            </a:r>
            <a:r>
              <a:rPr lang="pl-PL" sz="1200" dirty="0"/>
              <a:t>także powoduje ślepotę, niewydolność pracy nerek i stopy cukrzycowej.</a:t>
            </a:r>
          </a:p>
          <a:p>
            <a:r>
              <a:rPr lang="pl-PL" sz="1200" dirty="0" smtClean="0"/>
              <a:t>W </a:t>
            </a:r>
            <a:r>
              <a:rPr lang="pl-PL" sz="1200" dirty="0"/>
              <a:t>Górnośląskim Centrum Zdrowia Dziecka od początku 2019 r. do jadłospisu dzieci chorych na cukrzycę włączona została czekolada. Wraz z obiadem lub podwieczorkiem pacjenci Oddziału Diabetologii Dziecięcej dostają do 4 kostek czekolady o  wysokiej zawartości kakao powyżej 70%. – </a:t>
            </a:r>
            <a:r>
              <a:rPr lang="pl-PL" sz="1200" b="1" i="1" dirty="0"/>
              <a:t>Nie ma medycznych przeciwwskazań, by dzieci diabetologiczne zjadały codziennie porcję prawdziwej czekolady, która w odpowiedniej ilości jest produktem bezpiecznymi zdrowym dla osób z cukrzycą </a:t>
            </a:r>
            <a:r>
              <a:rPr lang="pl-PL" sz="1200" dirty="0"/>
              <a:t>– podkreśla prof. Przemysława Jarosz-Chobot.</a:t>
            </a:r>
          </a:p>
          <a:p>
            <a:endParaRPr lang="pl-PL" sz="12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Podręcznik do biologii dla 7 klasy „Puls życia”</a:t>
            </a:r>
          </a:p>
          <a:p>
            <a:r>
              <a:rPr lang="pl-PL" dirty="0" smtClean="0">
                <a:hlinkClick r:id="rId2"/>
              </a:rPr>
              <a:t>Ciekawostki-kliknij tutaj</a:t>
            </a:r>
            <a:endParaRPr lang="pl-PL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L_template_external">
  <a:themeElements>
    <a:clrScheme name="Orange Czarny Pomocnicze">
      <a:dk1>
        <a:srgbClr val="FFFFFF"/>
      </a:dk1>
      <a:lt1>
        <a:srgbClr val="000000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ptx" id="{E07E2824-F2F1-46C7-9FD4-7110CB3EC7FF}" vid="{E3C740B2-4D30-4AAA-BFC0-5E2724960AC8}"/>
    </a:ext>
  </a:extLst>
</a:theme>
</file>

<file path=ppt/theme/theme2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1062</TotalTime>
  <Words>258</Words>
  <Application>Microsoft Office PowerPoint</Application>
  <PresentationFormat>Pokaz na ekranie (16:9)</PresentationFormat>
  <Paragraphs>40</Paragraphs>
  <Slides>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9" baseType="lpstr">
      <vt:lpstr>OPL_template_external</vt:lpstr>
      <vt:lpstr>Retrospekcja</vt:lpstr>
      <vt:lpstr>Co każdy z nas powinien wiedzieć o cukrzycy?</vt:lpstr>
      <vt:lpstr>Cukrzyca</vt:lpstr>
      <vt:lpstr>Cukrzyca typu I</vt:lpstr>
      <vt:lpstr>Cukrzyca typu II</vt:lpstr>
      <vt:lpstr>Pompa insulinowa</vt:lpstr>
      <vt:lpstr>Ciekawostki</vt:lpstr>
      <vt:lpstr>Bibliografia</vt:lpstr>
    </vt:vector>
  </TitlesOfParts>
  <Company>Orange Polska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Cukrzyca</dc:title>
  <dc:creator>Wysocka Aleksandra 5 - Partner Hurt</dc:creator>
  <cp:lastModifiedBy>Krysia</cp:lastModifiedBy>
  <cp:revision>19</cp:revision>
  <dcterms:created xsi:type="dcterms:W3CDTF">2021-03-03T16:59:16Z</dcterms:created>
  <dcterms:modified xsi:type="dcterms:W3CDTF">2021-03-26T17:26:55Z</dcterms:modified>
</cp:coreProperties>
</file>