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66" r:id="rId8"/>
    <p:sldId id="259" r:id="rId9"/>
    <p:sldId id="261"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2C7760-E2AF-4FE9-84C8-D0926CFD852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D695A744-47CA-4A6A-B3AE-A8F435FC7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268CC5B0-749E-4D93-933A-B5D66951ADCD}"/>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5" name="Symbol zastępczy stopki 4">
            <a:extLst>
              <a:ext uri="{FF2B5EF4-FFF2-40B4-BE49-F238E27FC236}">
                <a16:creationId xmlns:a16="http://schemas.microsoft.com/office/drawing/2014/main" xmlns="" id="{81D6C472-BB17-416A-8E4C-FCDA5914E70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E74623F-B667-4D46-8B89-09118432FC77}"/>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373347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E0AA9E9-9018-477A-A263-A5C0AF9962B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FE10111A-8260-4067-AF15-B862AADA63A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72B63C8-590A-48E1-AE1E-D47FC71AE0C0}"/>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5" name="Symbol zastępczy stopki 4">
            <a:extLst>
              <a:ext uri="{FF2B5EF4-FFF2-40B4-BE49-F238E27FC236}">
                <a16:creationId xmlns:a16="http://schemas.microsoft.com/office/drawing/2014/main" xmlns="" id="{68E668A6-9B2B-4E75-A86B-58974CBB5EC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2FD4A38-FF5C-4AAB-84F0-81A1B8E60277}"/>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51596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F7AADE42-690A-42A3-8D4F-0384819C5A7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77AB433D-A19E-4440-B726-ECE05DF4DAC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634F4EEA-98C0-4A96-883E-F67330545226}"/>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5" name="Symbol zastępczy stopki 4">
            <a:extLst>
              <a:ext uri="{FF2B5EF4-FFF2-40B4-BE49-F238E27FC236}">
                <a16:creationId xmlns:a16="http://schemas.microsoft.com/office/drawing/2014/main" xmlns="" id="{B197D375-B6A8-4DF7-AA7C-D670A419C29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D2333FEA-465E-443A-ADD6-B6261E5E64FC}"/>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389328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909AD59-7544-430E-A540-B4722CDEBCB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F9B6E240-7AD0-4A35-BB6E-942F34914DE6}"/>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0DEB46FB-31A6-4E19-B374-6534C6502BF0}"/>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5" name="Symbol zastępczy stopki 4">
            <a:extLst>
              <a:ext uri="{FF2B5EF4-FFF2-40B4-BE49-F238E27FC236}">
                <a16:creationId xmlns:a16="http://schemas.microsoft.com/office/drawing/2014/main" xmlns="" id="{622EAD24-C8BA-4736-9D3D-5C0C8F76EDD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3690882E-F22F-4956-8367-3B27A9DCB22A}"/>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264435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DD4E934-AABE-41D2-9291-774EA32B1A3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3A5CA85B-42A7-49CE-8CEF-625BE2E5CF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CAA8FFCC-9994-4C75-A168-20E8EFE2EC57}"/>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5" name="Symbol zastępczy stopki 4">
            <a:extLst>
              <a:ext uri="{FF2B5EF4-FFF2-40B4-BE49-F238E27FC236}">
                <a16:creationId xmlns:a16="http://schemas.microsoft.com/office/drawing/2014/main" xmlns="" id="{12C2DFAE-2479-451D-8693-774538F8A14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8C407BE-480E-4D77-8485-0EA11A156A83}"/>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88045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D124620-CE76-4203-A7FE-5BC2C4BE2EA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C8275F20-67CA-4EBE-B1EE-0008E7EF923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ACBA1090-199E-4680-9B03-077B4CED066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CFA3E025-07CF-4279-A871-B5599113CFB3}"/>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6" name="Symbol zastępczy stopki 5">
            <a:extLst>
              <a:ext uri="{FF2B5EF4-FFF2-40B4-BE49-F238E27FC236}">
                <a16:creationId xmlns:a16="http://schemas.microsoft.com/office/drawing/2014/main" xmlns="" id="{B4FDD64F-023B-46E3-A317-694DF067B68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F6F8923F-0A94-40EC-B03C-CDE91FC0D7BC}"/>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226540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367E3F-E0FE-4014-A1DB-BD948651D79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9E870BE0-AC95-4FD6-B456-D947F409C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899BD013-6243-4CB5-9BA9-CA9BC6B89902}"/>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F7E608D3-B0BA-4500-B14A-B178C344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A34C7B5C-42F7-473E-AB70-DA40EA5D441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47B6A3DF-AC35-4813-843F-D418DB77A5B1}"/>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8" name="Symbol zastępczy stopki 7">
            <a:extLst>
              <a:ext uri="{FF2B5EF4-FFF2-40B4-BE49-F238E27FC236}">
                <a16:creationId xmlns:a16="http://schemas.microsoft.com/office/drawing/2014/main" xmlns="" id="{C5B91C0B-2F1A-440C-BF09-CCC4ACB0C4DA}"/>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3EDAAFFA-37FD-4C5F-B247-D74D6E985121}"/>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277740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D05E910-8BAA-4D12-B678-66D5854BC72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CECB8ECD-75DD-4FE2-A9A6-92DCDB104037}"/>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4" name="Symbol zastępczy stopki 3">
            <a:extLst>
              <a:ext uri="{FF2B5EF4-FFF2-40B4-BE49-F238E27FC236}">
                <a16:creationId xmlns:a16="http://schemas.microsoft.com/office/drawing/2014/main" xmlns="" id="{925F5FC7-362C-4087-AB88-E14E494A199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4D0A432B-EF69-4DEE-A6C2-F1FF6945DA3B}"/>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156452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37843512-6E7B-46F3-B9D6-8CF6F8152DC2}"/>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3" name="Symbol zastępczy stopki 2">
            <a:extLst>
              <a:ext uri="{FF2B5EF4-FFF2-40B4-BE49-F238E27FC236}">
                <a16:creationId xmlns:a16="http://schemas.microsoft.com/office/drawing/2014/main" xmlns="" id="{47D7E3C4-7408-49B3-BA76-0C8D3FF33A3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B131414C-19A5-475A-BFFF-6C75D39A3865}"/>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136505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57525E6-BE4E-409F-B35E-8DFEE5C370E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45775645-094A-465E-970A-3CE665DD3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348AE621-2305-4BA5-8549-2D8CE3932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22BA3459-30B2-4C07-B47E-5E69BB8494C0}"/>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6" name="Symbol zastępczy stopki 5">
            <a:extLst>
              <a:ext uri="{FF2B5EF4-FFF2-40B4-BE49-F238E27FC236}">
                <a16:creationId xmlns:a16="http://schemas.microsoft.com/office/drawing/2014/main" xmlns="" id="{13FA2367-07C5-4E43-87D0-96D4738A33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BD967FB7-B04F-4E10-B4CF-B2CA9AF1B2EF}"/>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332173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D545CAA-4FB6-45D6-B1E4-4BBAD8A0107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F0C83D07-EC0B-41B9-BC57-BB3662460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3C3481BD-A202-455D-8AF6-0918AADEC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034DAC20-E342-4E4C-8393-ED7F54CEC536}"/>
              </a:ext>
            </a:extLst>
          </p:cNvPr>
          <p:cNvSpPr>
            <a:spLocks noGrp="1"/>
          </p:cNvSpPr>
          <p:nvPr>
            <p:ph type="dt" sz="half" idx="10"/>
          </p:nvPr>
        </p:nvSpPr>
        <p:spPr/>
        <p:txBody>
          <a:bodyPr/>
          <a:lstStyle/>
          <a:p>
            <a:fld id="{22916F17-B322-4516-A821-72073F46058E}" type="datetimeFigureOut">
              <a:rPr lang="pl-PL" smtClean="0"/>
              <a:t>2021-03-19</a:t>
            </a:fld>
            <a:endParaRPr lang="pl-PL"/>
          </a:p>
        </p:txBody>
      </p:sp>
      <p:sp>
        <p:nvSpPr>
          <p:cNvPr id="6" name="Symbol zastępczy stopki 5">
            <a:extLst>
              <a:ext uri="{FF2B5EF4-FFF2-40B4-BE49-F238E27FC236}">
                <a16:creationId xmlns:a16="http://schemas.microsoft.com/office/drawing/2014/main" xmlns="" id="{04403F78-DEFE-49C2-BF52-0B754E6AAE2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4F12A859-5089-4A8B-B132-EEF618F2F37B}"/>
              </a:ext>
            </a:extLst>
          </p:cNvPr>
          <p:cNvSpPr>
            <a:spLocks noGrp="1"/>
          </p:cNvSpPr>
          <p:nvPr>
            <p:ph type="sldNum" sz="quarter" idx="12"/>
          </p:nvPr>
        </p:nvSpPr>
        <p:spPr/>
        <p:txBody>
          <a:bodyPr/>
          <a:lstStyle/>
          <a:p>
            <a:fld id="{4229C30E-0E1D-4405-97DC-C6F62505280D}" type="slidenum">
              <a:rPr lang="pl-PL" smtClean="0"/>
              <a:t>‹#›</a:t>
            </a:fld>
            <a:endParaRPr lang="pl-PL"/>
          </a:p>
        </p:txBody>
      </p:sp>
    </p:spTree>
    <p:extLst>
      <p:ext uri="{BB962C8B-B14F-4D97-AF65-F5344CB8AC3E}">
        <p14:creationId xmlns:p14="http://schemas.microsoft.com/office/powerpoint/2010/main" val="2374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09349681-FAAC-40E5-AE77-94243A8EB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A98F4A23-9397-4586-BBC1-296FDCD0C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5F65B4CA-B950-47A8-BB70-A879F1B93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16F17-B322-4516-A821-72073F46058E}" type="datetimeFigureOut">
              <a:rPr lang="pl-PL" smtClean="0"/>
              <a:t>2021-03-19</a:t>
            </a:fld>
            <a:endParaRPr lang="pl-PL"/>
          </a:p>
        </p:txBody>
      </p:sp>
      <p:sp>
        <p:nvSpPr>
          <p:cNvPr id="5" name="Symbol zastępczy stopki 4">
            <a:extLst>
              <a:ext uri="{FF2B5EF4-FFF2-40B4-BE49-F238E27FC236}">
                <a16:creationId xmlns:a16="http://schemas.microsoft.com/office/drawing/2014/main" xmlns="" id="{36E7F960-327C-49A0-977E-9754C86E0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68246D79-E028-4565-BEFE-D9BD1B43F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9C30E-0E1D-4405-97DC-C6F62505280D}" type="slidenum">
              <a:rPr lang="pl-PL" smtClean="0"/>
              <a:t>‹#›</a:t>
            </a:fld>
            <a:endParaRPr lang="pl-PL"/>
          </a:p>
        </p:txBody>
      </p:sp>
    </p:spTree>
    <p:extLst>
      <p:ext uri="{BB962C8B-B14F-4D97-AF65-F5344CB8AC3E}">
        <p14:creationId xmlns:p14="http://schemas.microsoft.com/office/powerpoint/2010/main" val="36762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onet.pl/zdrowie,cukrzyca-typu-1---najczestsze-objawy,artykul,1726089.html"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www.poradnikzdrowie.pl/zdrowie/cukrzyca/cukrzyca-typu-2-przyczyny-objawy-i-leczenie-cukrzycy-insulinoniezaleznej-aa-Tdgi-jDGf-TUYs.html" TargetMode="External"/><Relationship Id="rId4" Type="http://schemas.openxmlformats.org/officeDocument/2006/relationships/hyperlink" Target="https://diabetyk24.pl/blog-section/cukrzyca-typu-1-przyczyny-objawy-leczenie-jak-zyc-z-cukrzyca-typu-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84CA08B7-4716-4E27-A721-D79C91A215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94714483-7072-431F-9DBE-87F44E4D44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495892E1-F4A5-4991-AC52-4F417B14A2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xmlns="" id="{34042933-0A94-4AA9-97E0-FB2288C191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075420"/>
            <a:ext cx="12048729" cy="4093306"/>
            <a:chOff x="1" y="2075420"/>
            <a:chExt cx="12048729" cy="4093306"/>
          </a:xfrm>
        </p:grpSpPr>
        <p:sp>
          <p:nvSpPr>
            <p:cNvPr id="53" name="Oval 52">
              <a:extLst>
                <a:ext uri="{FF2B5EF4-FFF2-40B4-BE49-F238E27FC236}">
                  <a16:creationId xmlns:a16="http://schemas.microsoft.com/office/drawing/2014/main" xmlns="" id="{274F2B00-CCCF-4809-9060-BF27174FD2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733E2DBD-A7A5-4BF5-A992-DBD2E0622C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D1254DFF-E2E0-49A3-8171-E187F39D62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75BF8AC9-10AA-4E6A-A51E-BC3868E020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xmlns="" id="{2E0B2B43-CFE1-4B34-9AFC-7AA57060E9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592F43BB-4B6D-4E46-8A9F-00DC68069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xmlns="" id="{17BC89B9-A6CD-482B-9352-638D0E05A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48164" y="96044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osoba, trzymający, urządzenie, ręka&#10;&#10;Opis wygenerowany automatycznie">
            <a:extLst>
              <a:ext uri="{FF2B5EF4-FFF2-40B4-BE49-F238E27FC236}">
                <a16:creationId xmlns:a16="http://schemas.microsoft.com/office/drawing/2014/main" xmlns="" id="{98A263E9-5339-473A-B632-8D58DAEA40CD}"/>
              </a:ext>
            </a:extLst>
          </p:cNvPr>
          <p:cNvPicPr>
            <a:picLocks noChangeAspect="1"/>
          </p:cNvPicPr>
          <p:nvPr/>
        </p:nvPicPr>
        <p:blipFill rotWithShape="1">
          <a:blip r:embed="rId2">
            <a:duotone>
              <a:prstClr val="black"/>
              <a:schemeClr val="bg1">
                <a:tint val="45000"/>
                <a:satMod val="400000"/>
              </a:schemeClr>
            </a:duotone>
            <a:alphaModFix amt="25000"/>
            <a:extLst>
              <a:ext uri="{28A0092B-C50C-407E-A947-70E740481C1C}">
                <a14:useLocalDpi xmlns:a14="http://schemas.microsoft.com/office/drawing/2010/main" val="0"/>
              </a:ext>
            </a:extLst>
          </a:blip>
          <a:srcRect r="-1" b="4365"/>
          <a:stretch/>
        </p:blipFill>
        <p:spPr>
          <a:xfrm>
            <a:off x="740049" y="92638"/>
            <a:ext cx="10731726" cy="6132211"/>
          </a:xfrm>
          <a:prstGeom prst="rect">
            <a:avLst/>
          </a:prstGeom>
        </p:spPr>
      </p:pic>
      <p:sp>
        <p:nvSpPr>
          <p:cNvPr id="2" name="Tytuł 1">
            <a:extLst>
              <a:ext uri="{FF2B5EF4-FFF2-40B4-BE49-F238E27FC236}">
                <a16:creationId xmlns:a16="http://schemas.microsoft.com/office/drawing/2014/main" xmlns="" id="{C39E54DF-F76F-4DFB-8B41-EE79EEF520BA}"/>
              </a:ext>
            </a:extLst>
          </p:cNvPr>
          <p:cNvSpPr>
            <a:spLocks noGrp="1"/>
          </p:cNvSpPr>
          <p:nvPr>
            <p:ph type="ctrTitle"/>
          </p:nvPr>
        </p:nvSpPr>
        <p:spPr>
          <a:xfrm>
            <a:off x="2570202" y="104159"/>
            <a:ext cx="7315200" cy="2702018"/>
          </a:xfrm>
          <a:noFill/>
        </p:spPr>
        <p:txBody>
          <a:bodyPr anchor="b">
            <a:normAutofit/>
          </a:bodyPr>
          <a:lstStyle/>
          <a:p>
            <a:r>
              <a:rPr lang="pl-PL" sz="5400" dirty="0">
                <a:solidFill>
                  <a:schemeClr val="bg1"/>
                </a:solidFill>
                <a:latin typeface="Arial" panose="020B0604020202020204" pitchFamily="34" charset="0"/>
                <a:cs typeface="Arial" panose="020B0604020202020204" pitchFamily="34" charset="0"/>
              </a:rPr>
              <a:t>Co Każdy z nas powinien wiedzieć o cukrzycy</a:t>
            </a:r>
          </a:p>
        </p:txBody>
      </p:sp>
      <p:sp>
        <p:nvSpPr>
          <p:cNvPr id="3" name="Podtytuł 2">
            <a:extLst>
              <a:ext uri="{FF2B5EF4-FFF2-40B4-BE49-F238E27FC236}">
                <a16:creationId xmlns:a16="http://schemas.microsoft.com/office/drawing/2014/main" xmlns="" id="{6A3C5518-CD8A-485B-9EE3-0F571D1C1B95}"/>
              </a:ext>
            </a:extLst>
          </p:cNvPr>
          <p:cNvSpPr>
            <a:spLocks noGrp="1"/>
          </p:cNvSpPr>
          <p:nvPr>
            <p:ph type="subTitle" idx="1"/>
          </p:nvPr>
        </p:nvSpPr>
        <p:spPr>
          <a:xfrm>
            <a:off x="2618174" y="3427487"/>
            <a:ext cx="7315200" cy="2702020"/>
          </a:xfrm>
          <a:noFill/>
        </p:spPr>
        <p:txBody>
          <a:bodyPr anchor="t">
            <a:normAutofit/>
          </a:bodyPr>
          <a:lstStyle/>
          <a:p>
            <a:r>
              <a:rPr lang="pl-PL" dirty="0">
                <a:solidFill>
                  <a:schemeClr val="bg1"/>
                </a:solidFill>
              </a:rPr>
              <a:t>Witaj w tej prezentacji opowiem ci co to jest cukrzyca typu I </a:t>
            </a:r>
            <a:r>
              <a:rPr lang="pl-PL" dirty="0" err="1">
                <a:solidFill>
                  <a:schemeClr val="bg1"/>
                </a:solidFill>
              </a:rPr>
              <a:t>i</a:t>
            </a:r>
            <a:r>
              <a:rPr lang="pl-PL" dirty="0">
                <a:solidFill>
                  <a:schemeClr val="bg1"/>
                </a:solidFill>
              </a:rPr>
              <a:t> II oraz opisze jej przyczyny oraz objawy, powiem ci też jak działa pompa insulinowa.</a:t>
            </a:r>
          </a:p>
        </p:txBody>
      </p:sp>
      <p:sp>
        <p:nvSpPr>
          <p:cNvPr id="62" name="Rectangle 61">
            <a:extLst>
              <a:ext uri="{FF2B5EF4-FFF2-40B4-BE49-F238E27FC236}">
                <a16:creationId xmlns:a16="http://schemas.microsoft.com/office/drawing/2014/main" xmlns="" id="{E2683E3F-F855-4549-84F8-42064EC0F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xmlns="" id="{8FC90B1E-0223-4440-AF22-8F32F6F0C7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59539" y="317578"/>
            <a:ext cx="548640" cy="549007"/>
            <a:chOff x="7029447" y="3514725"/>
            <a:chExt cx="1285875" cy="549007"/>
          </a:xfrm>
        </p:grpSpPr>
        <p:cxnSp>
          <p:nvCxnSpPr>
            <p:cNvPr id="65" name="Straight Connector 64">
              <a:extLst>
                <a:ext uri="{FF2B5EF4-FFF2-40B4-BE49-F238E27FC236}">
                  <a16:creationId xmlns:a16="http://schemas.microsoft.com/office/drawing/2014/main" xmlns="" id="{A2D2E879-0004-4D84-8137-1C09334038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3BE75A2-0D83-4F8E-84CC-D3BCD565B1B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90F7F49-1039-49EF-A9BD-153DB590B68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E85F508-9EA4-4B4D-8171-648670650E9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1CE155D-684B-4F5E-B835-C52765E310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16345" y="5940560"/>
            <a:ext cx="1285875" cy="549007"/>
            <a:chOff x="7029447" y="3514725"/>
            <a:chExt cx="1285875" cy="549007"/>
          </a:xfrm>
        </p:grpSpPr>
        <p:cxnSp>
          <p:nvCxnSpPr>
            <p:cNvPr id="71" name="Straight Connector 70">
              <a:extLst>
                <a:ext uri="{FF2B5EF4-FFF2-40B4-BE49-F238E27FC236}">
                  <a16:creationId xmlns:a16="http://schemas.microsoft.com/office/drawing/2014/main" xmlns="" id="{04F84AF8-E1A7-41D4-A102-8F87CAE37EE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4ED126F1-DB23-4314-B6C7-FE89E3C581A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ACB2B6F-8883-4A00-88DD-98CDDD46B8A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3B9A2180-808A-4423-BB2B-6464B290007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pole tekstowe 3">
            <a:extLst>
              <a:ext uri="{FF2B5EF4-FFF2-40B4-BE49-F238E27FC236}">
                <a16:creationId xmlns:a16="http://schemas.microsoft.com/office/drawing/2014/main" xmlns="" id="{28B8054C-CC79-46FD-9F23-68D98C31D379}"/>
              </a:ext>
            </a:extLst>
          </p:cNvPr>
          <p:cNvSpPr txBox="1"/>
          <p:nvPr/>
        </p:nvSpPr>
        <p:spPr>
          <a:xfrm>
            <a:off x="740046" y="5965442"/>
            <a:ext cx="1897949" cy="246221"/>
          </a:xfrm>
          <a:prstGeom prst="rect">
            <a:avLst/>
          </a:prstGeom>
          <a:noFill/>
        </p:spPr>
        <p:txBody>
          <a:bodyPr wrap="square" rtlCol="0">
            <a:spAutoFit/>
          </a:bodyPr>
          <a:lstStyle/>
          <a:p>
            <a:r>
              <a:rPr lang="pl-PL" sz="1000" dirty="0">
                <a:solidFill>
                  <a:schemeClr val="bg1"/>
                </a:solidFill>
              </a:rPr>
              <a:t>Wyk. Olivier Polczyk</a:t>
            </a:r>
          </a:p>
        </p:txBody>
      </p:sp>
    </p:spTree>
    <p:extLst>
      <p:ext uri="{BB962C8B-B14F-4D97-AF65-F5344CB8AC3E}">
        <p14:creationId xmlns:p14="http://schemas.microsoft.com/office/powerpoint/2010/main" val="93064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42417B38-D8EE-4509-8979-147B92C8B3E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3392" r="-1" b="-1"/>
          <a:stretch/>
        </p:blipFill>
        <p:spPr>
          <a:xfrm>
            <a:off x="5797543" y="0"/>
            <a:ext cx="6394152" cy="6857999"/>
          </a:xfrm>
          <a:prstGeom prst="rect">
            <a:avLst/>
          </a:prstGeom>
        </p:spPr>
      </p:pic>
      <p:pic>
        <p:nvPicPr>
          <p:cNvPr id="12" name="Picture 1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ytuł 1">
            <a:extLst>
              <a:ext uri="{FF2B5EF4-FFF2-40B4-BE49-F238E27FC236}">
                <a16:creationId xmlns:a16="http://schemas.microsoft.com/office/drawing/2014/main" xmlns="" id="{A9B83516-DBCF-49B6-A84B-199C22D5FCC7}"/>
              </a:ext>
            </a:extLst>
          </p:cNvPr>
          <p:cNvSpPr>
            <a:spLocks noGrp="1"/>
          </p:cNvSpPr>
          <p:nvPr>
            <p:ph type="title"/>
          </p:nvPr>
        </p:nvSpPr>
        <p:spPr>
          <a:xfrm>
            <a:off x="219506" y="496236"/>
            <a:ext cx="5300923" cy="1311664"/>
          </a:xfrm>
        </p:spPr>
        <p:txBody>
          <a:bodyPr>
            <a:normAutofit/>
          </a:bodyPr>
          <a:lstStyle/>
          <a:p>
            <a:r>
              <a:rPr lang="pl-PL" sz="4000" dirty="0">
                <a:solidFill>
                  <a:srgbClr val="000000"/>
                </a:solidFill>
                <a:latin typeface="Arial" panose="020B0604020202020204" pitchFamily="34" charset="0"/>
                <a:cs typeface="Arial" panose="020B0604020202020204" pitchFamily="34" charset="0"/>
              </a:rPr>
              <a:t>Jakie objawy ma cukrzyca typu I</a:t>
            </a:r>
          </a:p>
        </p:txBody>
      </p:sp>
      <p:sp>
        <p:nvSpPr>
          <p:cNvPr id="6" name="pole tekstowe 5">
            <a:extLst>
              <a:ext uri="{FF2B5EF4-FFF2-40B4-BE49-F238E27FC236}">
                <a16:creationId xmlns:a16="http://schemas.microsoft.com/office/drawing/2014/main" xmlns="" id="{5CC63288-BBEC-4758-B32C-32ADB0CD09F5}"/>
              </a:ext>
            </a:extLst>
          </p:cNvPr>
          <p:cNvSpPr txBox="1"/>
          <p:nvPr/>
        </p:nvSpPr>
        <p:spPr>
          <a:xfrm>
            <a:off x="219811" y="1807900"/>
            <a:ext cx="5426183" cy="830997"/>
          </a:xfrm>
          <a:prstGeom prst="rect">
            <a:avLst/>
          </a:prstGeom>
          <a:noFill/>
        </p:spPr>
        <p:txBody>
          <a:bodyPr wrap="square" rtlCol="0">
            <a:spAutoFit/>
          </a:bodyPr>
          <a:lstStyle/>
          <a:p>
            <a:r>
              <a:rPr lang="pl-PL" dirty="0"/>
              <a:t> </a:t>
            </a:r>
            <a:r>
              <a:rPr lang="pl-PL" sz="2400" dirty="0">
                <a:latin typeface="Arial" panose="020B0604020202020204" pitchFamily="34" charset="0"/>
                <a:cs typeface="Arial" panose="020B0604020202020204" pitchFamily="34" charset="0"/>
              </a:rPr>
              <a:t>cukrzyca typu I może dawać różne objawy, ale najczęściej są to:</a:t>
            </a:r>
          </a:p>
        </p:txBody>
      </p:sp>
      <p:sp>
        <p:nvSpPr>
          <p:cNvPr id="7" name="pole tekstowe 6">
            <a:extLst>
              <a:ext uri="{FF2B5EF4-FFF2-40B4-BE49-F238E27FC236}">
                <a16:creationId xmlns:a16="http://schemas.microsoft.com/office/drawing/2014/main" xmlns="" id="{3DAE6404-983F-4D3B-ACF0-4ED5647B47B6}"/>
              </a:ext>
            </a:extLst>
          </p:cNvPr>
          <p:cNvSpPr txBox="1"/>
          <p:nvPr/>
        </p:nvSpPr>
        <p:spPr>
          <a:xfrm>
            <a:off x="390780" y="2917178"/>
            <a:ext cx="5705220" cy="3662541"/>
          </a:xfrm>
          <a:prstGeom prst="rect">
            <a:avLst/>
          </a:prstGeom>
          <a:noFill/>
        </p:spPr>
        <p:txBody>
          <a:bodyPr wrap="square" rtlCol="0">
            <a:spAutoFit/>
          </a:bodyPr>
          <a:lstStyle/>
          <a:p>
            <a:r>
              <a:rPr lang="pl-PL" sz="2800" b="1" dirty="0"/>
              <a:t>-</a:t>
            </a:r>
            <a:r>
              <a:rPr lang="pl-PL" dirty="0"/>
              <a:t> Bardzo wzmożone pragnienie przez całą dobę</a:t>
            </a:r>
          </a:p>
          <a:p>
            <a:r>
              <a:rPr lang="pl-PL" sz="2800" b="1" dirty="0"/>
              <a:t>-</a:t>
            </a:r>
            <a:r>
              <a:rPr lang="pl-PL" dirty="0"/>
              <a:t> Częste oddawanie dużych ilości moczu (w dzień i w nocy)</a:t>
            </a:r>
            <a:br>
              <a:rPr lang="pl-PL" dirty="0"/>
            </a:br>
            <a:r>
              <a:rPr lang="pl-PL" sz="2800" b="1" dirty="0"/>
              <a:t>-</a:t>
            </a:r>
            <a:r>
              <a:rPr lang="pl-PL" dirty="0"/>
              <a:t>  uczucie suchości w ustach</a:t>
            </a:r>
            <a:br>
              <a:rPr lang="pl-PL" dirty="0"/>
            </a:br>
            <a:r>
              <a:rPr lang="pl-PL" sz="2800" b="1" dirty="0"/>
              <a:t>-</a:t>
            </a:r>
            <a:r>
              <a:rPr lang="pl-PL" dirty="0"/>
              <a:t> utrata masy ciała</a:t>
            </a:r>
            <a:br>
              <a:rPr lang="pl-PL" dirty="0"/>
            </a:br>
            <a:r>
              <a:rPr lang="pl-PL" sz="2800" b="1" dirty="0"/>
              <a:t>-</a:t>
            </a:r>
            <a:r>
              <a:rPr lang="pl-PL" dirty="0"/>
              <a:t> brak apetytu</a:t>
            </a:r>
            <a:br>
              <a:rPr lang="pl-PL" dirty="0"/>
            </a:br>
            <a:r>
              <a:rPr lang="pl-PL" sz="2800" b="1" dirty="0"/>
              <a:t>-</a:t>
            </a:r>
            <a:r>
              <a:rPr lang="pl-PL" dirty="0"/>
              <a:t> Ogólne zmęczenie, senność</a:t>
            </a:r>
          </a:p>
          <a:p>
            <a:r>
              <a:rPr lang="pl-PL" sz="2800" b="1" dirty="0"/>
              <a:t>-</a:t>
            </a:r>
            <a:r>
              <a:rPr lang="pl-PL" dirty="0"/>
              <a:t> Kwaśny zapach acetonu z ust</a:t>
            </a:r>
          </a:p>
          <a:p>
            <a:endParaRPr lang="pl-PL" dirty="0"/>
          </a:p>
          <a:p>
            <a:endParaRPr lang="pl-PL" dirty="0"/>
          </a:p>
        </p:txBody>
      </p:sp>
    </p:spTree>
    <p:extLst>
      <p:ext uri="{BB962C8B-B14F-4D97-AF65-F5344CB8AC3E}">
        <p14:creationId xmlns:p14="http://schemas.microsoft.com/office/powerpoint/2010/main" val="250045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descr="Obraz zawierający tekst, plastikowy, kilka&#10;&#10;Opis wygenerowany automatycznie">
            <a:extLst>
              <a:ext uri="{FF2B5EF4-FFF2-40B4-BE49-F238E27FC236}">
                <a16:creationId xmlns:a16="http://schemas.microsoft.com/office/drawing/2014/main" xmlns="" id="{633084DB-E673-421E-AE77-99937F04D2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815" r="19672" b="1"/>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ytuł 1">
            <a:extLst>
              <a:ext uri="{FF2B5EF4-FFF2-40B4-BE49-F238E27FC236}">
                <a16:creationId xmlns:a16="http://schemas.microsoft.com/office/drawing/2014/main" xmlns="" id="{E632CE1C-52ED-497B-AF64-D9F6A7F1E804}"/>
              </a:ext>
            </a:extLst>
          </p:cNvPr>
          <p:cNvSpPr>
            <a:spLocks noGrp="1"/>
          </p:cNvSpPr>
          <p:nvPr>
            <p:ph type="title"/>
          </p:nvPr>
        </p:nvSpPr>
        <p:spPr>
          <a:xfrm>
            <a:off x="804998" y="798445"/>
            <a:ext cx="4803636" cy="1311664"/>
          </a:xfrm>
        </p:spPr>
        <p:txBody>
          <a:bodyPr>
            <a:normAutofit/>
          </a:bodyPr>
          <a:lstStyle/>
          <a:p>
            <a:r>
              <a:rPr lang="pl-PL" dirty="0">
                <a:solidFill>
                  <a:srgbClr val="000000"/>
                </a:solidFill>
                <a:latin typeface="Arial" panose="020B0604020202020204" pitchFamily="34" charset="0"/>
                <a:cs typeface="Arial" panose="020B0604020202020204" pitchFamily="34" charset="0"/>
              </a:rPr>
              <a:t>Przyczyny cukrzycy typu I</a:t>
            </a:r>
          </a:p>
        </p:txBody>
      </p:sp>
      <p:sp>
        <p:nvSpPr>
          <p:cNvPr id="3" name="Symbol zastępczy zawartości 2">
            <a:extLst>
              <a:ext uri="{FF2B5EF4-FFF2-40B4-BE49-F238E27FC236}">
                <a16:creationId xmlns:a16="http://schemas.microsoft.com/office/drawing/2014/main" xmlns="" id="{4F246044-FBB3-483F-B8B3-9192C7C03795}"/>
              </a:ext>
            </a:extLst>
          </p:cNvPr>
          <p:cNvSpPr>
            <a:spLocks noGrp="1"/>
          </p:cNvSpPr>
          <p:nvPr>
            <p:ph idx="1"/>
          </p:nvPr>
        </p:nvSpPr>
        <p:spPr>
          <a:xfrm>
            <a:off x="804997" y="2272143"/>
            <a:ext cx="4706803" cy="3788830"/>
          </a:xfrm>
        </p:spPr>
        <p:txBody>
          <a:bodyPr anchor="ctr">
            <a:normAutofit/>
          </a:bodyPr>
          <a:lstStyle/>
          <a:p>
            <a:r>
              <a:rPr lang="pl-PL" sz="2000" dirty="0">
                <a:solidFill>
                  <a:srgbClr val="000000"/>
                </a:solidFill>
              </a:rPr>
              <a:t>Cukrzyca typu I. to choroba wrodzona, podobnie jak toczeń, reumatoidalne zapalenie stawów czy choroba </a:t>
            </a:r>
            <a:r>
              <a:rPr lang="pl-PL" sz="2000" dirty="0" err="1">
                <a:solidFill>
                  <a:srgbClr val="000000"/>
                </a:solidFill>
              </a:rPr>
              <a:t>Haschimoto</a:t>
            </a:r>
            <a:r>
              <a:rPr lang="pl-PL" sz="2000" dirty="0">
                <a:solidFill>
                  <a:srgbClr val="000000"/>
                </a:solidFill>
              </a:rPr>
              <a:t>. W cukrzycy typu I. układ odpornościowy niszczy komórki trzustki produkujące insulinę. Ciągle nie wiadomo, co inicjuje proces niszczenia własnych komórek. Podejrzewa się, że wpływ na to mogą mieć takie czynniki jak: niedobór witaminy D, przewlekły stres, zbyt wczesne włączanie do diety mleka krowiego czy choroby wirusowe.</a:t>
            </a:r>
          </a:p>
        </p:txBody>
      </p:sp>
    </p:spTree>
    <p:extLst>
      <p:ext uri="{BB962C8B-B14F-4D97-AF65-F5344CB8AC3E}">
        <p14:creationId xmlns:p14="http://schemas.microsoft.com/office/powerpoint/2010/main" val="377995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ymbol zastępczy zawartości 6" descr="Obraz zawierający wewnątrz, jabłko, owoce&#10;&#10;Opis wygenerowany automatycznie">
            <a:extLst>
              <a:ext uri="{FF2B5EF4-FFF2-40B4-BE49-F238E27FC236}">
                <a16:creationId xmlns:a16="http://schemas.microsoft.com/office/drawing/2014/main" xmlns="" id="{904EF1D3-EE9F-463A-BDCD-9E776CA5C10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914" r="35850" b="-1"/>
          <a:stretch/>
        </p:blipFill>
        <p:spPr>
          <a:xfrm>
            <a:off x="5797848" y="0"/>
            <a:ext cx="6394152" cy="6857990"/>
          </a:xfrm>
          <a:prstGeom prst="rect">
            <a:avLst/>
          </a:prstGeom>
        </p:spPr>
      </p:pic>
      <p:pic>
        <p:nvPicPr>
          <p:cNvPr id="23" name="Picture 22">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ytuł 1">
            <a:extLst>
              <a:ext uri="{FF2B5EF4-FFF2-40B4-BE49-F238E27FC236}">
                <a16:creationId xmlns:a16="http://schemas.microsoft.com/office/drawing/2014/main" xmlns="" id="{AD61085A-D522-4AD8-9498-F98F6E3CC254}"/>
              </a:ext>
            </a:extLst>
          </p:cNvPr>
          <p:cNvSpPr>
            <a:spLocks noGrp="1"/>
          </p:cNvSpPr>
          <p:nvPr>
            <p:ph type="title"/>
          </p:nvPr>
        </p:nvSpPr>
        <p:spPr>
          <a:xfrm>
            <a:off x="804997" y="798445"/>
            <a:ext cx="5287211" cy="1311664"/>
          </a:xfrm>
        </p:spPr>
        <p:txBody>
          <a:bodyPr>
            <a:normAutofit fontScale="90000"/>
          </a:bodyPr>
          <a:lstStyle/>
          <a:p>
            <a:r>
              <a:rPr lang="pl-PL" dirty="0">
                <a:solidFill>
                  <a:srgbClr val="000000"/>
                </a:solidFill>
                <a:latin typeface="Arial" panose="020B0604020202020204" pitchFamily="34" charset="0"/>
                <a:cs typeface="Arial" panose="020B0604020202020204" pitchFamily="34" charset="0"/>
              </a:rPr>
              <a:t>Leczenie i profilaktyka cukrzycy typu I</a:t>
            </a:r>
          </a:p>
        </p:txBody>
      </p:sp>
      <p:sp>
        <p:nvSpPr>
          <p:cNvPr id="20" name="Content Placeholder 19">
            <a:extLst>
              <a:ext uri="{FF2B5EF4-FFF2-40B4-BE49-F238E27FC236}">
                <a16:creationId xmlns:a16="http://schemas.microsoft.com/office/drawing/2014/main" xmlns="" id="{C0FC87D6-E958-458B-90C7-969D604C515E}"/>
              </a:ext>
            </a:extLst>
          </p:cNvPr>
          <p:cNvSpPr>
            <a:spLocks noGrp="1"/>
          </p:cNvSpPr>
          <p:nvPr>
            <p:ph idx="1"/>
          </p:nvPr>
        </p:nvSpPr>
        <p:spPr>
          <a:xfrm>
            <a:off x="315805" y="2206555"/>
            <a:ext cx="3272498" cy="4097991"/>
          </a:xfrm>
        </p:spPr>
        <p:txBody>
          <a:bodyPr anchor="ctr">
            <a:normAutofit lnSpcReduction="10000"/>
          </a:bodyPr>
          <a:lstStyle/>
          <a:p>
            <a:pPr marL="0" indent="0">
              <a:buNone/>
            </a:pPr>
            <a:r>
              <a:rPr lang="pl-PL" sz="2000" b="1" dirty="0"/>
              <a:t>Leczenie cukrzycy typu 1. </a:t>
            </a:r>
            <a:r>
              <a:rPr lang="pl-PL" sz="2000" dirty="0"/>
              <a:t>polega na uzupełnianiu niedoborów insuliny. Lek ten musi być podawany w postaci podskórnych zastrzyków, lub za pomocą pompy insulinowej ponieważ organizm sam jej nie produkuje w wystarczającej ilości. Niestety jest to choroba nieuleczalna i chory będzie musiał pozostawać na diecie i przyjmować insulinę do końca życia. Tak samo w przypadku typu II.</a:t>
            </a:r>
            <a:endParaRPr lang="en-US" sz="2000" dirty="0">
              <a:solidFill>
                <a:srgbClr val="000000"/>
              </a:solidFill>
            </a:endParaRPr>
          </a:p>
        </p:txBody>
      </p:sp>
      <p:sp>
        <p:nvSpPr>
          <p:cNvPr id="8" name="pole tekstowe 7">
            <a:extLst>
              <a:ext uri="{FF2B5EF4-FFF2-40B4-BE49-F238E27FC236}">
                <a16:creationId xmlns:a16="http://schemas.microsoft.com/office/drawing/2014/main" xmlns="" id="{B4EF3ABB-E65C-4FCA-AD9F-09E696912049}"/>
              </a:ext>
            </a:extLst>
          </p:cNvPr>
          <p:cNvSpPr txBox="1"/>
          <p:nvPr/>
        </p:nvSpPr>
        <p:spPr>
          <a:xfrm>
            <a:off x="3588303" y="2294778"/>
            <a:ext cx="2590800" cy="3477875"/>
          </a:xfrm>
          <a:prstGeom prst="rect">
            <a:avLst/>
          </a:prstGeom>
          <a:noFill/>
        </p:spPr>
        <p:txBody>
          <a:bodyPr wrap="square" rtlCol="0">
            <a:spAutoFit/>
          </a:bodyPr>
          <a:lstStyle/>
          <a:p>
            <a:r>
              <a:rPr lang="pl-PL" sz="2000" b="1" dirty="0"/>
              <a:t>Profilaktyka</a:t>
            </a:r>
            <a:r>
              <a:rPr lang="pl-PL" sz="2000" dirty="0"/>
              <a:t/>
            </a:r>
            <a:br>
              <a:rPr lang="pl-PL" sz="2000" dirty="0"/>
            </a:br>
            <a:r>
              <a:rPr lang="pl-PL" sz="2000" dirty="0"/>
              <a:t>Jeśli cukrzyca typu 1. jest obecna wśród krewnych pierwszego stopnia (rodzice, rodzeństwo), przydatne może być okresowe wykonywanie badań kontrolnych stężenia glukozy we krwi </a:t>
            </a:r>
          </a:p>
        </p:txBody>
      </p:sp>
    </p:spTree>
    <p:extLst>
      <p:ext uri="{BB962C8B-B14F-4D97-AF65-F5344CB8AC3E}">
        <p14:creationId xmlns:p14="http://schemas.microsoft.com/office/powerpoint/2010/main" val="375298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E9D579C-9040-4AFA-90B9-AF425C6D099B}"/>
              </a:ext>
            </a:extLst>
          </p:cNvPr>
          <p:cNvSpPr>
            <a:spLocks noGrp="1"/>
          </p:cNvSpPr>
          <p:nvPr>
            <p:ph type="title"/>
          </p:nvPr>
        </p:nvSpPr>
        <p:spPr>
          <a:xfrm>
            <a:off x="838200" y="365125"/>
            <a:ext cx="5562599" cy="1807305"/>
          </a:xfrm>
        </p:spPr>
        <p:txBody>
          <a:bodyPr>
            <a:normAutofit/>
          </a:bodyPr>
          <a:lstStyle/>
          <a:p>
            <a:r>
              <a:rPr lang="pl-PL" sz="4000" dirty="0">
                <a:latin typeface="Arial" panose="020B0604020202020204" pitchFamily="34" charset="0"/>
                <a:cs typeface="Arial" panose="020B0604020202020204" pitchFamily="34" charset="0"/>
              </a:rPr>
              <a:t>objawy cukrzycy typu II</a:t>
            </a:r>
            <a:endParaRPr lang="pl-PL" sz="4000" dirty="0"/>
          </a:p>
        </p:txBody>
      </p:sp>
      <p:sp>
        <p:nvSpPr>
          <p:cNvPr id="3" name="Symbol zastępczy zawartości 2">
            <a:extLst>
              <a:ext uri="{FF2B5EF4-FFF2-40B4-BE49-F238E27FC236}">
                <a16:creationId xmlns:a16="http://schemas.microsoft.com/office/drawing/2014/main" xmlns="" id="{21BC909A-DAAC-4B0E-8DA4-66F5BADB7DBB}"/>
              </a:ext>
            </a:extLst>
          </p:cNvPr>
          <p:cNvSpPr>
            <a:spLocks noGrp="1"/>
          </p:cNvSpPr>
          <p:nvPr>
            <p:ph idx="1"/>
          </p:nvPr>
        </p:nvSpPr>
        <p:spPr>
          <a:xfrm>
            <a:off x="838200" y="2333297"/>
            <a:ext cx="4619621" cy="3843666"/>
          </a:xfrm>
        </p:spPr>
        <p:txBody>
          <a:bodyPr>
            <a:normAutofit/>
          </a:bodyPr>
          <a:lstStyle/>
          <a:p>
            <a:r>
              <a:rPr lang="pl-PL" sz="2000"/>
              <a:t>nadmierne pragnienie;</a:t>
            </a:r>
          </a:p>
          <a:p>
            <a:r>
              <a:rPr lang="pl-PL" sz="2000"/>
              <a:t>częstszy głód;</a:t>
            </a:r>
          </a:p>
          <a:p>
            <a:r>
              <a:rPr lang="pl-PL" sz="2000"/>
              <a:t>oddawanie większej ilości moczu;</a:t>
            </a:r>
          </a:p>
          <a:p>
            <a:r>
              <a:rPr lang="pl-PL" sz="2000"/>
              <a:t>zmęczenie i apatię;</a:t>
            </a:r>
          </a:p>
          <a:p>
            <a:r>
              <a:rPr lang="pl-PL" sz="2000"/>
              <a:t>przybieranie na wadze;</a:t>
            </a:r>
          </a:p>
          <a:p>
            <a:r>
              <a:rPr lang="pl-PL" sz="2000"/>
              <a:t>częstsze infekcje skóry, wolniejsze gojenie się ran;</a:t>
            </a:r>
          </a:p>
          <a:p>
            <a:r>
              <a:rPr lang="pl-PL" sz="2000"/>
              <a:t>wahania nastroju;</a:t>
            </a:r>
          </a:p>
          <a:p>
            <a:r>
              <a:rPr lang="pl-PL" sz="2000"/>
              <a:t>bóle głowy, skurcze nóg i zaburzenia widzenia.</a:t>
            </a:r>
          </a:p>
          <a:p>
            <a:pPr marL="0" indent="0">
              <a:buNone/>
            </a:pPr>
            <a:endParaRPr lang="pl-PL" sz="2000"/>
          </a:p>
        </p:txBody>
      </p:sp>
      <p:pic>
        <p:nvPicPr>
          <p:cNvPr id="5" name="Obraz 4">
            <a:extLst>
              <a:ext uri="{FF2B5EF4-FFF2-40B4-BE49-F238E27FC236}">
                <a16:creationId xmlns:a16="http://schemas.microsoft.com/office/drawing/2014/main" xmlns="" id="{C90F0EA0-ECAF-4F89-B4C4-230BD143CBBB}"/>
              </a:ext>
            </a:extLst>
          </p:cNvPr>
          <p:cNvPicPr>
            <a:picLocks noChangeAspect="1"/>
          </p:cNvPicPr>
          <p:nvPr/>
        </p:nvPicPr>
        <p:blipFill rotWithShape="1">
          <a:blip r:embed="rId2">
            <a:extLst>
              <a:ext uri="{28A0092B-C50C-407E-A947-70E740481C1C}">
                <a14:useLocalDpi xmlns:a14="http://schemas.microsoft.com/office/drawing/2010/main" val="0"/>
              </a:ext>
            </a:extLst>
          </a:blip>
          <a:srcRect t="7127"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0996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pomieszczenie, kasyno&#10;&#10;Opis wygenerowany automatycznie">
            <a:extLst>
              <a:ext uri="{FF2B5EF4-FFF2-40B4-BE49-F238E27FC236}">
                <a16:creationId xmlns:a16="http://schemas.microsoft.com/office/drawing/2014/main" xmlns="" id="{FC462550-BD32-448B-AC22-783AAEA6CB7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5976" r="21788"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ytuł 1">
            <a:extLst>
              <a:ext uri="{FF2B5EF4-FFF2-40B4-BE49-F238E27FC236}">
                <a16:creationId xmlns:a16="http://schemas.microsoft.com/office/drawing/2014/main" xmlns="" id="{56CC2EDF-5CE8-4731-B438-224E2C20C99C}"/>
              </a:ext>
            </a:extLst>
          </p:cNvPr>
          <p:cNvSpPr>
            <a:spLocks noGrp="1"/>
          </p:cNvSpPr>
          <p:nvPr>
            <p:ph type="title"/>
          </p:nvPr>
        </p:nvSpPr>
        <p:spPr>
          <a:xfrm>
            <a:off x="804998" y="798445"/>
            <a:ext cx="4803636" cy="1311664"/>
          </a:xfrm>
        </p:spPr>
        <p:txBody>
          <a:bodyPr>
            <a:normAutofit/>
          </a:bodyPr>
          <a:lstStyle/>
          <a:p>
            <a:r>
              <a:rPr lang="pl-PL">
                <a:solidFill>
                  <a:srgbClr val="000000"/>
                </a:solidFill>
                <a:latin typeface="Arial" panose="020B0604020202020204" pitchFamily="34" charset="0"/>
                <a:cs typeface="Arial" panose="020B0604020202020204" pitchFamily="34" charset="0"/>
              </a:rPr>
              <a:t>Przyczyny cukrzycy typu II</a:t>
            </a:r>
            <a:endParaRPr lang="pl-PL">
              <a:solidFill>
                <a:srgbClr val="000000"/>
              </a:solidFill>
            </a:endParaRPr>
          </a:p>
        </p:txBody>
      </p:sp>
      <p:sp>
        <p:nvSpPr>
          <p:cNvPr id="3" name="Symbol zastępczy zawartości 2">
            <a:extLst>
              <a:ext uri="{FF2B5EF4-FFF2-40B4-BE49-F238E27FC236}">
                <a16:creationId xmlns:a16="http://schemas.microsoft.com/office/drawing/2014/main" xmlns="" id="{8E5E58FF-65B5-4011-848D-866A6559D9D3}"/>
              </a:ext>
            </a:extLst>
          </p:cNvPr>
          <p:cNvSpPr>
            <a:spLocks noGrp="1"/>
          </p:cNvSpPr>
          <p:nvPr>
            <p:ph idx="1"/>
          </p:nvPr>
        </p:nvSpPr>
        <p:spPr>
          <a:xfrm>
            <a:off x="804997" y="2272143"/>
            <a:ext cx="4706803" cy="3788830"/>
          </a:xfrm>
        </p:spPr>
        <p:txBody>
          <a:bodyPr anchor="ctr">
            <a:normAutofit/>
          </a:bodyPr>
          <a:lstStyle/>
          <a:p>
            <a:r>
              <a:rPr lang="pl-PL" sz="2000">
                <a:solidFill>
                  <a:srgbClr val="000000"/>
                </a:solidFill>
              </a:rPr>
              <a:t>Cukrzyca typu 2 to choroba dziedziczna - dziedziczy się skłonność do rozwoju choroby (genetyczne zaburzenie wydzielania i/lub działania insuliny), a jej wystąpieniu sprzyja otyłość, która jest przyczyną insulinooporności. Ujawnieniu się cukrzycy typu 2 sprzyja więc wszystko to, co prowadzi do otyłości czyli siedzący tryb życia, niezdrowa dieta ograniczona aktywność fizyczna.</a:t>
            </a:r>
          </a:p>
        </p:txBody>
      </p:sp>
    </p:spTree>
    <p:extLst>
      <p:ext uri="{BB962C8B-B14F-4D97-AF65-F5344CB8AC3E}">
        <p14:creationId xmlns:p14="http://schemas.microsoft.com/office/powerpoint/2010/main" val="390436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descr="Obraz zawierający pomieszczenie, wewnątrz, scena, kasyno&#10;&#10;Opis wygenerowany automatycznie">
            <a:extLst>
              <a:ext uri="{FF2B5EF4-FFF2-40B4-BE49-F238E27FC236}">
                <a16:creationId xmlns:a16="http://schemas.microsoft.com/office/drawing/2014/main" xmlns="" id="{A3656A59-E2E2-4E3D-872E-A3BC1B21415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5638" r="12125" b="-1"/>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ytuł 1">
            <a:extLst>
              <a:ext uri="{FF2B5EF4-FFF2-40B4-BE49-F238E27FC236}">
                <a16:creationId xmlns:a16="http://schemas.microsoft.com/office/drawing/2014/main" xmlns="" id="{92BD30C8-DBCF-40F0-8EC0-9A81ACEB2586}"/>
              </a:ext>
            </a:extLst>
          </p:cNvPr>
          <p:cNvSpPr>
            <a:spLocks noGrp="1"/>
          </p:cNvSpPr>
          <p:nvPr>
            <p:ph type="title"/>
          </p:nvPr>
        </p:nvSpPr>
        <p:spPr>
          <a:xfrm>
            <a:off x="804998" y="798445"/>
            <a:ext cx="4803636" cy="1311664"/>
          </a:xfrm>
        </p:spPr>
        <p:txBody>
          <a:bodyPr>
            <a:normAutofit/>
          </a:bodyPr>
          <a:lstStyle/>
          <a:p>
            <a:r>
              <a:rPr lang="pl-PL" sz="2800">
                <a:solidFill>
                  <a:srgbClr val="000000"/>
                </a:solidFill>
                <a:latin typeface="Arial" panose="020B0604020202020204" pitchFamily="34" charset="0"/>
                <a:cs typeface="Arial" panose="020B0604020202020204" pitchFamily="34" charset="0"/>
              </a:rPr>
              <a:t>Leczenie i profilaktyka cukrzycy typu II</a:t>
            </a:r>
            <a:br>
              <a:rPr lang="pl-PL" sz="2800">
                <a:solidFill>
                  <a:srgbClr val="000000"/>
                </a:solidFill>
                <a:latin typeface="Arial" panose="020B0604020202020204" pitchFamily="34" charset="0"/>
                <a:cs typeface="Arial" panose="020B0604020202020204" pitchFamily="34" charset="0"/>
              </a:rPr>
            </a:br>
            <a:endParaRPr lang="pl-PL" sz="2800">
              <a:solidFill>
                <a:srgbClr val="000000"/>
              </a:solidFill>
            </a:endParaRPr>
          </a:p>
        </p:txBody>
      </p:sp>
      <p:sp>
        <p:nvSpPr>
          <p:cNvPr id="3" name="Symbol zastępczy zawartości 2">
            <a:extLst>
              <a:ext uri="{FF2B5EF4-FFF2-40B4-BE49-F238E27FC236}">
                <a16:creationId xmlns:a16="http://schemas.microsoft.com/office/drawing/2014/main" xmlns="" id="{75D6C35B-C0F5-46D0-897A-BF28A465A5FD}"/>
              </a:ext>
            </a:extLst>
          </p:cNvPr>
          <p:cNvSpPr>
            <a:spLocks noGrp="1"/>
          </p:cNvSpPr>
          <p:nvPr>
            <p:ph idx="1"/>
          </p:nvPr>
        </p:nvSpPr>
        <p:spPr>
          <a:xfrm>
            <a:off x="766142" y="2294738"/>
            <a:ext cx="4706803" cy="1801401"/>
          </a:xfrm>
        </p:spPr>
        <p:txBody>
          <a:bodyPr anchor="ctr">
            <a:normAutofit/>
          </a:bodyPr>
          <a:lstStyle/>
          <a:p>
            <a:pPr marL="0" indent="0">
              <a:buNone/>
            </a:pPr>
            <a:r>
              <a:rPr lang="pl-PL" sz="2000" b="1" dirty="0">
                <a:solidFill>
                  <a:srgbClr val="000000"/>
                </a:solidFill>
              </a:rPr>
              <a:t>Leczenie </a:t>
            </a:r>
            <a:r>
              <a:rPr lang="pl-PL" sz="2000" dirty="0">
                <a:solidFill>
                  <a:srgbClr val="000000"/>
                </a:solidFill>
              </a:rPr>
              <a:t/>
            </a:r>
            <a:br>
              <a:rPr lang="pl-PL" sz="2000" dirty="0">
                <a:solidFill>
                  <a:srgbClr val="000000"/>
                </a:solidFill>
              </a:rPr>
            </a:br>
            <a:r>
              <a:rPr lang="pl-PL" sz="2000" dirty="0">
                <a:solidFill>
                  <a:srgbClr val="000000"/>
                </a:solidFill>
              </a:rPr>
              <a:t>przestrzeganie diety, prowadzenie aktywnego trybu życia czyli bieganie jeżdżenie na rowerze. W razie potrzeby podawanie insuliny i leków wzmacniających jej działanie </a:t>
            </a:r>
          </a:p>
        </p:txBody>
      </p:sp>
      <p:sp>
        <p:nvSpPr>
          <p:cNvPr id="4" name="pole tekstowe 3">
            <a:extLst>
              <a:ext uri="{FF2B5EF4-FFF2-40B4-BE49-F238E27FC236}">
                <a16:creationId xmlns:a16="http://schemas.microsoft.com/office/drawing/2014/main" xmlns="" id="{5949D731-0823-46E3-BB20-5DB93BB2ECC1}"/>
              </a:ext>
            </a:extLst>
          </p:cNvPr>
          <p:cNvSpPr txBox="1"/>
          <p:nvPr/>
        </p:nvSpPr>
        <p:spPr>
          <a:xfrm>
            <a:off x="765837" y="4054838"/>
            <a:ext cx="4668253" cy="1015663"/>
          </a:xfrm>
          <a:prstGeom prst="rect">
            <a:avLst/>
          </a:prstGeom>
          <a:noFill/>
        </p:spPr>
        <p:txBody>
          <a:bodyPr wrap="square" rtlCol="0">
            <a:spAutoFit/>
          </a:bodyPr>
          <a:lstStyle/>
          <a:p>
            <a:pPr>
              <a:spcAft>
                <a:spcPts val="600"/>
              </a:spcAft>
            </a:pPr>
            <a:r>
              <a:rPr lang="pl-PL" sz="2000" b="1" dirty="0"/>
              <a:t>Profilaktyka </a:t>
            </a:r>
            <a:r>
              <a:rPr lang="pl-PL" sz="2000" dirty="0"/>
              <a:t/>
            </a:r>
            <a:br>
              <a:rPr lang="pl-PL" sz="2000" dirty="0"/>
            </a:br>
            <a:r>
              <a:rPr lang="pl-PL" sz="2000" dirty="0"/>
              <a:t>prawidłowe odżywianie się, prowadzenie zdrowego trybu życia </a:t>
            </a:r>
          </a:p>
        </p:txBody>
      </p:sp>
    </p:spTree>
    <p:extLst>
      <p:ext uri="{BB962C8B-B14F-4D97-AF65-F5344CB8AC3E}">
        <p14:creationId xmlns:p14="http://schemas.microsoft.com/office/powerpoint/2010/main" val="360898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4D5FB77-93EF-48BF-952F-9D4D40E6CF85}"/>
              </a:ext>
            </a:extLst>
          </p:cNvPr>
          <p:cNvSpPr>
            <a:spLocks noGrp="1"/>
          </p:cNvSpPr>
          <p:nvPr>
            <p:ph type="title"/>
          </p:nvPr>
        </p:nvSpPr>
        <p:spPr>
          <a:xfrm>
            <a:off x="295501" y="262996"/>
            <a:ext cx="5798975" cy="1807305"/>
          </a:xfrm>
        </p:spPr>
        <p:txBody>
          <a:bodyPr>
            <a:normAutofit/>
          </a:bodyPr>
          <a:lstStyle/>
          <a:p>
            <a:r>
              <a:rPr lang="pl-PL" sz="4100" dirty="0"/>
              <a:t>Co to pompa insulinowa?</a:t>
            </a:r>
            <a:br>
              <a:rPr lang="pl-PL" sz="4100" dirty="0"/>
            </a:br>
            <a:r>
              <a:rPr lang="pl-PL" sz="4100" dirty="0"/>
              <a:t>oraz jak działa?</a:t>
            </a:r>
          </a:p>
        </p:txBody>
      </p:sp>
      <p:sp>
        <p:nvSpPr>
          <p:cNvPr id="21" name="Content Placeholder 8">
            <a:extLst>
              <a:ext uri="{FF2B5EF4-FFF2-40B4-BE49-F238E27FC236}">
                <a16:creationId xmlns:a16="http://schemas.microsoft.com/office/drawing/2014/main" xmlns="" id="{B130E59C-190D-446C-B271-4E28FB8B2E93}"/>
              </a:ext>
            </a:extLst>
          </p:cNvPr>
          <p:cNvSpPr>
            <a:spLocks noGrp="1"/>
          </p:cNvSpPr>
          <p:nvPr>
            <p:ph idx="1"/>
          </p:nvPr>
        </p:nvSpPr>
        <p:spPr>
          <a:xfrm>
            <a:off x="292453" y="1950742"/>
            <a:ext cx="4619621" cy="2717399"/>
          </a:xfrm>
        </p:spPr>
        <p:txBody>
          <a:bodyPr>
            <a:normAutofit/>
          </a:bodyPr>
          <a:lstStyle/>
          <a:p>
            <a:pPr marL="0" indent="0">
              <a:buNone/>
            </a:pPr>
            <a:r>
              <a:rPr lang="pl-PL" sz="2000" b="1" dirty="0"/>
              <a:t>Pompy insulinowe</a:t>
            </a:r>
            <a:r>
              <a:rPr lang="pl-PL" sz="2000" dirty="0"/>
              <a:t> to stosunkowo niewielkie i lekkie urządzenia, służące do ciągłego podawania insuliny. Lek umieszczony w wymiennym pojemniku jest wstrzykiwany z niewielką, regulowaną prędkością przez wkłucie. Pacjent może dobrać prędkość wstrzykiwania na podstawie wyników pomiarów glikemii</a:t>
            </a:r>
            <a:endParaRPr lang="en-US" sz="2000" dirty="0"/>
          </a:p>
        </p:txBody>
      </p:sp>
      <p:pic>
        <p:nvPicPr>
          <p:cNvPr id="5" name="Symbol zastępczy zawartości 4" descr="Obraz zawierający osoba, telefon komórkowy, telefon&#10;&#10;Opis wygenerowany automatycznie">
            <a:extLst>
              <a:ext uri="{FF2B5EF4-FFF2-40B4-BE49-F238E27FC236}">
                <a16:creationId xmlns:a16="http://schemas.microsoft.com/office/drawing/2014/main" xmlns="" id="{E0B70972-94EF-4814-9C5F-4EE6AAFE84D1}"/>
              </a:ext>
            </a:extLst>
          </p:cNvPr>
          <p:cNvPicPr>
            <a:picLocks noChangeAspect="1"/>
          </p:cNvPicPr>
          <p:nvPr/>
        </p:nvPicPr>
        <p:blipFill rotWithShape="1">
          <a:blip r:embed="rId2">
            <a:extLst>
              <a:ext uri="{28A0092B-C50C-407E-A947-70E740481C1C}">
                <a14:useLocalDpi xmlns:a14="http://schemas.microsoft.com/office/drawing/2010/main" val="0"/>
              </a:ext>
            </a:extLst>
          </a:blip>
          <a:srcRect l="16791" r="1604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pole tekstowe 5">
            <a:extLst>
              <a:ext uri="{FF2B5EF4-FFF2-40B4-BE49-F238E27FC236}">
                <a16:creationId xmlns:a16="http://schemas.microsoft.com/office/drawing/2014/main" xmlns="" id="{1E881E61-D12C-4473-8C4C-35A3992DEF0D}"/>
              </a:ext>
            </a:extLst>
          </p:cNvPr>
          <p:cNvSpPr txBox="1"/>
          <p:nvPr/>
        </p:nvSpPr>
        <p:spPr>
          <a:xfrm>
            <a:off x="292453" y="4422711"/>
            <a:ext cx="4721289" cy="2031325"/>
          </a:xfrm>
          <a:prstGeom prst="rect">
            <a:avLst/>
          </a:prstGeom>
          <a:noFill/>
        </p:spPr>
        <p:txBody>
          <a:bodyPr wrap="square" rtlCol="0">
            <a:spAutoFit/>
          </a:bodyPr>
          <a:lstStyle/>
          <a:p>
            <a:r>
              <a:rPr lang="pl-PL" b="1" dirty="0"/>
              <a:t>Sposób działania pompy insulinowej</a:t>
            </a:r>
            <a:r>
              <a:rPr lang="pl-PL" dirty="0"/>
              <a:t/>
            </a:r>
            <a:br>
              <a:rPr lang="pl-PL" dirty="0"/>
            </a:br>
            <a:r>
              <a:rPr lang="pl-PL" dirty="0"/>
              <a:t>Czujnik po prawej stronie przeprowadza test co kilka minut Jeżeli zajdzie potrzeba, następuje dobranie odpowiedniej dawki insuliny po czym urządzenie ją wstrzykuję do tkanki podskórnej. Insulina wpływa na stężenie glukozy we krwi co jest odczytywane przez czujnik.</a:t>
            </a:r>
          </a:p>
        </p:txBody>
      </p:sp>
    </p:spTree>
    <p:extLst>
      <p:ext uri="{BB962C8B-B14F-4D97-AF65-F5344CB8AC3E}">
        <p14:creationId xmlns:p14="http://schemas.microsoft.com/office/powerpoint/2010/main" val="60546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półka, książka, wewnątrz&#10;&#10;Opis wygenerowany automatycznie">
            <a:extLst>
              <a:ext uri="{FF2B5EF4-FFF2-40B4-BE49-F238E27FC236}">
                <a16:creationId xmlns:a16="http://schemas.microsoft.com/office/drawing/2014/main" xmlns="" id="{1F1BF8DA-E99B-4222-90D5-835895890E10}"/>
              </a:ext>
            </a:extLst>
          </p:cNvPr>
          <p:cNvPicPr>
            <a:picLocks noChangeAspect="1"/>
          </p:cNvPicPr>
          <p:nvPr/>
        </p:nvPicPr>
        <p:blipFill rotWithShape="1">
          <a:blip r:embed="rId2">
            <a:extLst>
              <a:ext uri="{28A0092B-C50C-407E-A947-70E740481C1C}">
                <a14:useLocalDpi xmlns:a14="http://schemas.microsoft.com/office/drawing/2010/main" val="0"/>
              </a:ext>
            </a:extLst>
          </a:blip>
          <a:srcRect l="8949" t="9091" r="26414"/>
          <a:stretch/>
        </p:blipFill>
        <p:spPr>
          <a:xfrm>
            <a:off x="3523486" y="0"/>
            <a:ext cx="8668512" cy="6857990"/>
          </a:xfrm>
          <a:prstGeom prst="rect">
            <a:avLst/>
          </a:prstGeom>
        </p:spPr>
      </p:pic>
      <p:sp>
        <p:nvSpPr>
          <p:cNvPr id="14" name="Rectangle 13">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1F2DB5E5-5CA8-4565-8624-AA232E838F4F}"/>
              </a:ext>
            </a:extLst>
          </p:cNvPr>
          <p:cNvSpPr>
            <a:spLocks noGrp="1"/>
          </p:cNvSpPr>
          <p:nvPr>
            <p:ph type="title"/>
          </p:nvPr>
        </p:nvSpPr>
        <p:spPr>
          <a:xfrm>
            <a:off x="371094" y="1161288"/>
            <a:ext cx="3438144" cy="1124712"/>
          </a:xfrm>
        </p:spPr>
        <p:txBody>
          <a:bodyPr anchor="b">
            <a:normAutofit/>
          </a:bodyPr>
          <a:lstStyle/>
          <a:p>
            <a:r>
              <a:rPr lang="pl-PL" sz="2800"/>
              <a:t>Bibliografia</a:t>
            </a:r>
          </a:p>
        </p:txBody>
      </p:sp>
      <p:sp>
        <p:nvSpPr>
          <p:cNvPr id="16" name="Rectangle 15">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8">
            <a:extLst>
              <a:ext uri="{FF2B5EF4-FFF2-40B4-BE49-F238E27FC236}">
                <a16:creationId xmlns:a16="http://schemas.microsoft.com/office/drawing/2014/main" xmlns="" id="{768D9C93-8082-446B-9519-E382792E820B}"/>
              </a:ext>
            </a:extLst>
          </p:cNvPr>
          <p:cNvSpPr>
            <a:spLocks noGrp="1"/>
          </p:cNvSpPr>
          <p:nvPr>
            <p:ph idx="1"/>
          </p:nvPr>
        </p:nvSpPr>
        <p:spPr>
          <a:xfrm>
            <a:off x="371093" y="2718054"/>
            <a:ext cx="7248907" cy="3207258"/>
          </a:xfrm>
        </p:spPr>
        <p:txBody>
          <a:bodyPr anchor="t">
            <a:normAutofit/>
          </a:bodyPr>
          <a:lstStyle/>
          <a:p>
            <a:r>
              <a:rPr lang="pl-PL" sz="2000" dirty="0">
                <a:solidFill>
                  <a:srgbClr val="000000"/>
                </a:solidFill>
                <a:latin typeface="Arial" panose="020B0604020202020204" pitchFamily="34" charset="0"/>
                <a:cs typeface="Arial" panose="020B0604020202020204" pitchFamily="34" charset="0"/>
              </a:rPr>
              <a:t>Jakie objawy ma cukrzyca typu I		</a:t>
            </a:r>
            <a:r>
              <a:rPr lang="pl-PL" sz="2000" dirty="0">
                <a:solidFill>
                  <a:srgbClr val="000000"/>
                </a:solidFill>
                <a:latin typeface="Arial" panose="020B0604020202020204" pitchFamily="34" charset="0"/>
                <a:cs typeface="Arial" panose="020B0604020202020204" pitchFamily="34" charset="0"/>
                <a:hlinkClick r:id="rId3"/>
              </a:rPr>
              <a:t>link</a:t>
            </a:r>
            <a:endParaRPr lang="pl-PL" sz="2000" dirty="0">
              <a:solidFill>
                <a:srgbClr val="000000"/>
              </a:solidFill>
              <a:latin typeface="Arial" panose="020B0604020202020204" pitchFamily="34" charset="0"/>
              <a:cs typeface="Arial" panose="020B0604020202020204" pitchFamily="34" charset="0"/>
            </a:endParaRPr>
          </a:p>
          <a:p>
            <a:r>
              <a:rPr lang="pl-PL" sz="2000" dirty="0">
                <a:solidFill>
                  <a:srgbClr val="000000"/>
                </a:solidFill>
                <a:latin typeface="Arial" panose="020B0604020202020204" pitchFamily="34" charset="0"/>
                <a:cs typeface="Arial" panose="020B0604020202020204" pitchFamily="34" charset="0"/>
              </a:rPr>
              <a:t>Przyczyny cukrzycy typu I			</a:t>
            </a:r>
            <a:r>
              <a:rPr lang="pl-PL" sz="2000" dirty="0">
                <a:solidFill>
                  <a:srgbClr val="000000"/>
                </a:solidFill>
                <a:latin typeface="Arial" panose="020B0604020202020204" pitchFamily="34" charset="0"/>
                <a:cs typeface="Arial" panose="020B0604020202020204" pitchFamily="34" charset="0"/>
                <a:hlinkClick r:id="rId3"/>
              </a:rPr>
              <a:t>link</a:t>
            </a:r>
            <a:endParaRPr lang="pl-PL" sz="2000" dirty="0">
              <a:solidFill>
                <a:srgbClr val="000000"/>
              </a:solidFill>
              <a:latin typeface="Arial" panose="020B0604020202020204" pitchFamily="34" charset="0"/>
              <a:cs typeface="Arial" panose="020B0604020202020204" pitchFamily="34" charset="0"/>
            </a:endParaRPr>
          </a:p>
          <a:p>
            <a:r>
              <a:rPr lang="pl-PL" sz="2000" dirty="0">
                <a:solidFill>
                  <a:srgbClr val="000000"/>
                </a:solidFill>
                <a:latin typeface="Arial" panose="020B0604020202020204" pitchFamily="34" charset="0"/>
                <a:cs typeface="Arial" panose="020B0604020202020204" pitchFamily="34" charset="0"/>
              </a:rPr>
              <a:t>Leczenie i profilaktyka cukrzycy typu I		</a:t>
            </a:r>
            <a:r>
              <a:rPr lang="pl-PL" sz="2000" dirty="0">
                <a:solidFill>
                  <a:srgbClr val="000000"/>
                </a:solidFill>
                <a:latin typeface="Arial" panose="020B0604020202020204" pitchFamily="34" charset="0"/>
                <a:cs typeface="Arial" panose="020B0604020202020204" pitchFamily="34" charset="0"/>
                <a:hlinkClick r:id="rId4"/>
              </a:rPr>
              <a:t>link</a:t>
            </a:r>
            <a:endParaRPr lang="pl-PL" sz="2000" dirty="0">
              <a:solidFill>
                <a:srgbClr val="000000"/>
              </a:solidFill>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objawy cukrzycy typu II			</a:t>
            </a:r>
            <a:r>
              <a:rPr lang="pl-PL" sz="2000" dirty="0">
                <a:solidFill>
                  <a:srgbClr val="000000"/>
                </a:solidFill>
                <a:latin typeface="Arial" panose="020B0604020202020204" pitchFamily="34" charset="0"/>
                <a:cs typeface="Arial" panose="020B0604020202020204" pitchFamily="34" charset="0"/>
                <a:hlinkClick r:id="rId5"/>
              </a:rPr>
              <a:t>link</a:t>
            </a:r>
            <a:endParaRPr lang="pl-PL" sz="2000" dirty="0">
              <a:latin typeface="Arial" panose="020B0604020202020204" pitchFamily="34" charset="0"/>
              <a:cs typeface="Arial" panose="020B0604020202020204" pitchFamily="34" charset="0"/>
            </a:endParaRPr>
          </a:p>
          <a:p>
            <a:r>
              <a:rPr lang="pl-PL" sz="2000" dirty="0">
                <a:solidFill>
                  <a:srgbClr val="000000"/>
                </a:solidFill>
                <a:latin typeface="Arial" panose="020B0604020202020204" pitchFamily="34" charset="0"/>
                <a:cs typeface="Arial" panose="020B0604020202020204" pitchFamily="34" charset="0"/>
              </a:rPr>
              <a:t>Przyczyny cukrzycy typu II			</a:t>
            </a:r>
            <a:r>
              <a:rPr lang="pl-PL" sz="2000" dirty="0">
                <a:solidFill>
                  <a:srgbClr val="000000"/>
                </a:solidFill>
                <a:latin typeface="Arial" panose="020B0604020202020204" pitchFamily="34" charset="0"/>
                <a:cs typeface="Arial" panose="020B0604020202020204" pitchFamily="34" charset="0"/>
                <a:hlinkClick r:id="rId5"/>
              </a:rPr>
              <a:t>link</a:t>
            </a:r>
            <a:endParaRPr lang="pl-PL" sz="2000" dirty="0">
              <a:latin typeface="Arial" panose="020B0604020202020204" pitchFamily="34" charset="0"/>
              <a:cs typeface="Arial" panose="020B0604020202020204" pitchFamily="34" charset="0"/>
            </a:endParaRPr>
          </a:p>
          <a:p>
            <a:r>
              <a:rPr lang="pl-PL" sz="2000" dirty="0">
                <a:solidFill>
                  <a:srgbClr val="000000"/>
                </a:solidFill>
                <a:latin typeface="Arial" panose="020B0604020202020204" pitchFamily="34" charset="0"/>
                <a:cs typeface="Arial" panose="020B0604020202020204" pitchFamily="34" charset="0"/>
              </a:rPr>
              <a:t>Leczenie i profilaktyka cukrzycy typu II	</a:t>
            </a:r>
            <a:r>
              <a:rPr lang="pl-PL" sz="1400" dirty="0">
                <a:solidFill>
                  <a:srgbClr val="000000"/>
                </a:solidFill>
                <a:latin typeface="Arial" panose="020B0604020202020204" pitchFamily="34" charset="0"/>
                <a:cs typeface="Arial" panose="020B0604020202020204" pitchFamily="34" charset="0"/>
              </a:rPr>
              <a:t> podręcznik do biologii klasa 7</a:t>
            </a:r>
          </a:p>
          <a:p>
            <a:r>
              <a:rPr lang="pl-PL" sz="1800" dirty="0"/>
              <a:t>Co to pompa insulinowa? oraz jak działa?	 </a:t>
            </a:r>
            <a:r>
              <a:rPr lang="pl-PL" sz="1400" dirty="0">
                <a:solidFill>
                  <a:srgbClr val="000000"/>
                </a:solidFill>
                <a:latin typeface="Arial" panose="020B0604020202020204" pitchFamily="34" charset="0"/>
                <a:cs typeface="Arial" panose="020B0604020202020204" pitchFamily="34" charset="0"/>
              </a:rPr>
              <a:t>podręcznik do biologii klasa 7</a:t>
            </a:r>
          </a:p>
          <a:p>
            <a:endParaRPr lang="pl-PL" sz="1800" dirty="0">
              <a:solidFill>
                <a:srgbClr val="000000"/>
              </a:solidFill>
              <a:latin typeface="Arial" panose="020B0604020202020204" pitchFamily="34" charset="0"/>
              <a:cs typeface="Arial" panose="020B0604020202020204" pitchFamily="34" charset="0"/>
            </a:endParaRPr>
          </a:p>
          <a:p>
            <a:endParaRPr lang="en-US" sz="1700" dirty="0"/>
          </a:p>
        </p:txBody>
      </p:sp>
    </p:spTree>
    <p:extLst>
      <p:ext uri="{BB962C8B-B14F-4D97-AF65-F5344CB8AC3E}">
        <p14:creationId xmlns:p14="http://schemas.microsoft.com/office/powerpoint/2010/main" val="289038073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327</Words>
  <Application>Microsoft Office PowerPoint</Application>
  <PresentationFormat>Niestandardowy</PresentationFormat>
  <Paragraphs>38</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Motyw pakietu Office</vt:lpstr>
      <vt:lpstr>Co Każdy z nas powinien wiedzieć o cukrzycy</vt:lpstr>
      <vt:lpstr>Jakie objawy ma cukrzyca typu I</vt:lpstr>
      <vt:lpstr>Przyczyny cukrzycy typu I</vt:lpstr>
      <vt:lpstr>Leczenie i profilaktyka cukrzycy typu I</vt:lpstr>
      <vt:lpstr>objawy cukrzycy typu II</vt:lpstr>
      <vt:lpstr>Przyczyny cukrzycy typu II</vt:lpstr>
      <vt:lpstr>Leczenie i profilaktyka cukrzycy typu II </vt:lpstr>
      <vt:lpstr>Co to pompa insulinowa? oraz jak działa?</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Każdy z nas powinien wiedzieć o cukrzycy</dc:title>
  <dc:creator>Olivier Polczyk</dc:creator>
  <cp:lastModifiedBy>Krysia</cp:lastModifiedBy>
  <cp:revision>19</cp:revision>
  <dcterms:created xsi:type="dcterms:W3CDTF">2021-03-19T07:25:44Z</dcterms:created>
  <dcterms:modified xsi:type="dcterms:W3CDTF">2021-03-19T16:56:22Z</dcterms:modified>
</cp:coreProperties>
</file>