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AE23D3-16E7-46C5-9FF3-5D684E821121}" v="653" dt="2021-03-15T14:04:38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3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86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906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1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25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63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10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4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3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3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0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3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3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6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0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1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38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9905" y="3467100"/>
            <a:ext cx="5663358" cy="1405531"/>
          </a:xfrm>
        </p:spPr>
        <p:txBody>
          <a:bodyPr/>
          <a:lstStyle/>
          <a:p>
            <a:r>
              <a:rPr lang="tr-TR" sz="4400" i="1" dirty="0" err="1">
                <a:solidFill>
                  <a:schemeClr val="bg1"/>
                </a:solidFill>
                <a:cs typeface="Arial"/>
              </a:rPr>
              <a:t>Mikołaj</a:t>
            </a:r>
            <a:r>
              <a:rPr lang="tr-TR" sz="4400" i="1" dirty="0">
                <a:solidFill>
                  <a:schemeClr val="bg1"/>
                </a:solidFill>
                <a:cs typeface="Arial"/>
              </a:rPr>
              <a:t> </a:t>
            </a:r>
            <a:r>
              <a:rPr lang="tr-TR" sz="4400" i="1" dirty="0" err="1">
                <a:solidFill>
                  <a:schemeClr val="bg1"/>
                </a:solidFill>
                <a:cs typeface="Arial"/>
              </a:rPr>
              <a:t>Mleczek</a:t>
            </a:r>
            <a:r>
              <a:rPr lang="tr-TR" sz="4400" i="1" dirty="0">
                <a:solidFill>
                  <a:schemeClr val="bg1"/>
                </a:solidFill>
                <a:cs typeface="Arial"/>
              </a:rPr>
              <a:t> 7B</a:t>
            </a:r>
            <a:endParaRPr lang="tr-TR" sz="4400" i="1">
              <a:solidFill>
                <a:schemeClr val="bg1"/>
              </a:solidFill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2161" y="433061"/>
            <a:ext cx="6833974" cy="1125575"/>
          </a:xfrm>
        </p:spPr>
        <p:txBody>
          <a:bodyPr vert="horz" lIns="91440" tIns="0" rIns="91440" bIns="45720" rtlCol="0" anchor="b">
            <a:noAutofit/>
          </a:bodyPr>
          <a:lstStyle/>
          <a:p>
            <a:endParaRPr lang="tr-TR" dirty="0">
              <a:cs typeface="Arial"/>
            </a:endParaRPr>
          </a:p>
          <a:p>
            <a:endParaRPr lang="tr-TR" dirty="0">
              <a:cs typeface="Arial"/>
            </a:endParaRPr>
          </a:p>
          <a:p>
            <a:endParaRPr lang="tr-TR" dirty="0">
              <a:cs typeface="Arial"/>
            </a:endParaRPr>
          </a:p>
          <a:p>
            <a:pPr algn="ctr"/>
            <a:r>
              <a:rPr lang="tr-TR" sz="4800" b="1" i="1" dirty="0" err="1">
                <a:solidFill>
                  <a:schemeClr val="bg1">
                    <a:lumMod val="95000"/>
                    <a:lumOff val="5000"/>
                  </a:schemeClr>
                </a:solidFill>
                <a:cs typeface="Arial"/>
              </a:rPr>
              <a:t>Cukrzyca</a:t>
            </a:r>
            <a:endParaRPr lang="tr-TR" sz="4800" i="1" dirty="0">
              <a:solidFill>
                <a:schemeClr val="bg1">
                  <a:lumMod val="95000"/>
                  <a:lumOff val="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D0E8ED5-E084-41CD-8F00-B27F11590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>
                <a:solidFill>
                  <a:schemeClr val="bg1"/>
                </a:solidFill>
              </a:rPr>
              <a:t>Czym jest cukrzyca?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A7D3F70-F3CD-4BE9-B541-5AED75987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37" y="1243293"/>
            <a:ext cx="5231791" cy="28715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b="1" dirty="0">
                <a:ea typeface="+mj-lt"/>
                <a:cs typeface="+mj-lt"/>
              </a:rPr>
              <a:t>Cukrzyca</a:t>
            </a:r>
            <a:r>
              <a:rPr lang="pl-PL" dirty="0">
                <a:ea typeface="+mj-lt"/>
                <a:cs typeface="+mj-lt"/>
              </a:rPr>
              <a:t> jest to przewlekła choroba, w której trzustka nie produkuje wystarczającej ilości insuliny lub produkowana insulina nie jest prawidłowo wykorzystywana przez komórki ciała człowieka. Człowiek w swojej codziennej aktywności psychicznej i fizycznej potrzebuje energii.</a:t>
            </a:r>
            <a:endParaRPr lang="pl-PL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D54BDD30-6D61-4C60-89E7-2DDE41A00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0" y="1896945"/>
            <a:ext cx="6486525" cy="442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0107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E32D24F-2E85-423B-A684-C104EA537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>
                <a:solidFill>
                  <a:schemeClr val="bg1"/>
                </a:solidFill>
              </a:rPr>
              <a:t>Objawy cukrzycy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58CF076-89E8-4D48-B8B7-1C007EF8C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62" y="1414743"/>
            <a:ext cx="424119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Ciągłe zmęczenie</a:t>
            </a:r>
          </a:p>
          <a:p>
            <a:pPr>
              <a:buClr>
                <a:srgbClr val="EF53A5"/>
              </a:buClr>
            </a:pPr>
            <a:r>
              <a:rPr lang="pl-PL" dirty="0"/>
              <a:t>Wzmożone oddawanie moczu </a:t>
            </a:r>
          </a:p>
          <a:p>
            <a:pPr>
              <a:buClr>
                <a:srgbClr val="EF53A5"/>
              </a:buClr>
            </a:pPr>
            <a:r>
              <a:rPr lang="pl-PL" dirty="0"/>
              <a:t>Nagłe schudnięcie </a:t>
            </a:r>
          </a:p>
          <a:p>
            <a:pPr>
              <a:buClr>
                <a:srgbClr val="EF53A5"/>
              </a:buClr>
            </a:pPr>
            <a:r>
              <a:rPr lang="pl-PL" dirty="0"/>
              <a:t>Suchość w gardle</a:t>
            </a:r>
          </a:p>
          <a:p>
            <a:pPr>
              <a:buClr>
                <a:srgbClr val="EF53A5"/>
              </a:buClr>
            </a:pPr>
            <a:r>
              <a:rPr lang="pl-PL" dirty="0"/>
              <a:t>Wzmożone pragnienie i głód</a:t>
            </a:r>
          </a:p>
        </p:txBody>
      </p:sp>
      <p:pic>
        <p:nvPicPr>
          <p:cNvPr id="4" name="Obraz 4" descr="Obraz zawierający tekst, osoba&#10;&#10;Opis wygenerowany automatycznie">
            <a:extLst>
              <a:ext uri="{FF2B5EF4-FFF2-40B4-BE49-F238E27FC236}">
                <a16:creationId xmlns:a16="http://schemas.microsoft.com/office/drawing/2014/main" xmlns="" id="{171B9902-48AB-478D-A7A8-64DDA4267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5" y="1459230"/>
            <a:ext cx="7000875" cy="434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1581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050251D-2735-453C-B8CD-44335196D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>
                <a:solidFill>
                  <a:schemeClr val="bg1"/>
                </a:solidFill>
              </a:rPr>
              <a:t>Typy Cukrzycy</a:t>
            </a:r>
            <a:r>
              <a:rPr lang="pl-PL" dirty="0"/>
              <a:t>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164D72A-1343-48EB-A31E-C23E017B5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2" y="1262343"/>
            <a:ext cx="5041291" cy="54432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+mj-lt"/>
                <a:cs typeface="+mj-lt"/>
              </a:rPr>
              <a:t>Według Światowej Organizacji Zdrowia (WHO) cukrzycę dzieli się na cztery typy:</a:t>
            </a:r>
            <a:endParaRPr lang="pl-PL" dirty="0"/>
          </a:p>
          <a:p>
            <a:pPr>
              <a:buClr>
                <a:srgbClr val="EF53A5"/>
              </a:buClr>
            </a:pPr>
            <a:r>
              <a:rPr lang="pl-PL" dirty="0">
                <a:ea typeface="+mj-lt"/>
                <a:cs typeface="+mj-lt"/>
              </a:rPr>
              <a:t>cukrzycę typu 1 (cukrzyca pierwotna, cukrzyca wieku młodzieńczego, cukrzyca </a:t>
            </a:r>
            <a:r>
              <a:rPr lang="pl-PL" dirty="0" err="1">
                <a:ea typeface="+mj-lt"/>
                <a:cs typeface="+mj-lt"/>
              </a:rPr>
              <a:t>insulinozależna</a:t>
            </a:r>
            <a:r>
              <a:rPr lang="pl-PL" dirty="0">
                <a:ea typeface="+mj-lt"/>
                <a:cs typeface="+mj-lt"/>
              </a:rPr>
              <a:t>),</a:t>
            </a:r>
            <a:endParaRPr lang="pl-PL" dirty="0"/>
          </a:p>
          <a:p>
            <a:pPr>
              <a:buClr>
                <a:srgbClr val="EF53A5"/>
              </a:buClr>
            </a:pPr>
            <a:r>
              <a:rPr lang="pl-PL" dirty="0">
                <a:ea typeface="+mj-lt"/>
                <a:cs typeface="+mj-lt"/>
              </a:rPr>
              <a:t>cukrzycę typu 2 (cukrzyca wieku dojrzałego, cukrzyca </a:t>
            </a:r>
            <a:r>
              <a:rPr lang="pl-PL" dirty="0" err="1">
                <a:ea typeface="+mj-lt"/>
                <a:cs typeface="+mj-lt"/>
              </a:rPr>
              <a:t>insulinoniezależna</a:t>
            </a:r>
            <a:r>
              <a:rPr lang="pl-PL" dirty="0">
                <a:ea typeface="+mj-lt"/>
                <a:cs typeface="+mj-lt"/>
              </a:rPr>
              <a:t>, cukrzyca nabyta),</a:t>
            </a:r>
            <a:endParaRPr lang="pl-PL" dirty="0"/>
          </a:p>
          <a:p>
            <a:pPr>
              <a:buClr>
                <a:srgbClr val="EF53A5"/>
              </a:buClr>
            </a:pPr>
            <a:r>
              <a:rPr lang="pl-PL" dirty="0">
                <a:ea typeface="+mj-lt"/>
                <a:cs typeface="+mj-lt"/>
              </a:rPr>
              <a:t>cukrzycę ciążową,</a:t>
            </a:r>
            <a:endParaRPr lang="pl-PL" dirty="0"/>
          </a:p>
          <a:p>
            <a:pPr>
              <a:buClr>
                <a:srgbClr val="EF53A5"/>
              </a:buClr>
            </a:pPr>
            <a:r>
              <a:rPr lang="pl-PL" dirty="0">
                <a:ea typeface="+mj-lt"/>
                <a:cs typeface="+mj-lt"/>
              </a:rPr>
              <a:t>inne specyficzne typy cukrzycy.</a:t>
            </a:r>
            <a:endParaRPr lang="pl-PL" dirty="0"/>
          </a:p>
          <a:p>
            <a:pPr>
              <a:buClr>
                <a:srgbClr val="EF53A5"/>
              </a:buClr>
            </a:pPr>
            <a:endParaRPr lang="pl-PL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5316EEAB-6949-478D-B045-16AA66AB6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50" y="1590675"/>
            <a:ext cx="62674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6212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B33AA76-6A3C-45EE-B2A9-FF0181E6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786" y="452718"/>
            <a:ext cx="7433048" cy="914755"/>
          </a:xfrm>
        </p:spPr>
        <p:txBody>
          <a:bodyPr/>
          <a:lstStyle/>
          <a:p>
            <a:r>
              <a:rPr lang="pl-PL" b="1" i="1" dirty="0">
                <a:solidFill>
                  <a:schemeClr val="bg1"/>
                </a:solidFill>
              </a:rPr>
              <a:t>Co wywołuje cukrzyce</a:t>
            </a:r>
            <a:r>
              <a:rPr lang="pl-PL" dirty="0"/>
              <a:t>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C204E8E-9526-4D81-8724-06B8000B4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62" y="1424268"/>
            <a:ext cx="11746891" cy="10903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ea typeface="+mj-lt"/>
                <a:cs typeface="+mj-lt"/>
              </a:rPr>
              <a:t>Najczęstszym powodem wystąpienia </a:t>
            </a:r>
            <a:r>
              <a:rPr lang="pl-PL" b="1" dirty="0">
                <a:ea typeface="+mj-lt"/>
                <a:cs typeface="+mj-lt"/>
              </a:rPr>
              <a:t>cukrzycy</a:t>
            </a:r>
            <a:r>
              <a:rPr lang="pl-PL" dirty="0">
                <a:ea typeface="+mj-lt"/>
                <a:cs typeface="+mj-lt"/>
              </a:rPr>
              <a:t> są: otyłość i nadwaga, BMI powyżej 30, brak aktywności fizycznej, zła dieta, stres a czasem </a:t>
            </a:r>
            <a:r>
              <a:rPr lang="pl-PL" b="1" dirty="0">
                <a:ea typeface="+mj-lt"/>
                <a:cs typeface="+mj-lt"/>
              </a:rPr>
              <a:t>cukrzyca</a:t>
            </a:r>
            <a:r>
              <a:rPr lang="pl-PL" dirty="0">
                <a:ea typeface="+mj-lt"/>
                <a:cs typeface="+mj-lt"/>
              </a:rPr>
              <a:t> ciążowa oraz spożywania dużej ilości Glukozy. </a:t>
            </a:r>
            <a:endParaRPr lang="pl-PL" dirty="0"/>
          </a:p>
          <a:p>
            <a:pPr>
              <a:buClr>
                <a:srgbClr val="EF53A5"/>
              </a:buClr>
            </a:pPr>
            <a:endParaRPr lang="pl-PL" dirty="0"/>
          </a:p>
        </p:txBody>
      </p:sp>
      <p:pic>
        <p:nvPicPr>
          <p:cNvPr id="5" name="Obraz 5" descr="Obraz zawierający osoba&#10;&#10;Opis wygenerowany automatycznie">
            <a:extLst>
              <a:ext uri="{FF2B5EF4-FFF2-40B4-BE49-F238E27FC236}">
                <a16:creationId xmlns:a16="http://schemas.microsoft.com/office/drawing/2014/main" xmlns="" id="{2C1BD042-B4F6-4D5B-BAD9-0176C6E7B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051361"/>
            <a:ext cx="3571875" cy="2498354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665780E2-A8A1-4309-A46A-33F591203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25" y="3055844"/>
            <a:ext cx="3571875" cy="2460812"/>
          </a:xfrm>
          <a:prstGeom prst="rect">
            <a:avLst/>
          </a:prstGeom>
        </p:spPr>
      </p:pic>
      <p:pic>
        <p:nvPicPr>
          <p:cNvPr id="7" name="Obraz 7" descr="Obraz zawierający żywność, talerz, wewnątrz, owoce&#10;&#10;Opis wygenerowany automatycznie">
            <a:extLst>
              <a:ext uri="{FF2B5EF4-FFF2-40B4-BE49-F238E27FC236}">
                <a16:creationId xmlns:a16="http://schemas.microsoft.com/office/drawing/2014/main" xmlns="" id="{F90E0382-3A4B-465F-95A8-880744748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3058902"/>
            <a:ext cx="3181350" cy="245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5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727F80-C089-4292-B4A5-41FD313E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>
                <a:solidFill>
                  <a:schemeClr val="bg1"/>
                </a:solidFill>
              </a:rPr>
              <a:t>Jak leczyć cukrzyce?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0B183A-C806-4DA8-AE60-FCC9723E3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37" y="1500468"/>
            <a:ext cx="3764941" cy="44240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b="1" dirty="0">
                <a:ea typeface="+mj-lt"/>
                <a:cs typeface="+mj-lt"/>
              </a:rPr>
              <a:t>Leczenie</a:t>
            </a:r>
            <a:r>
              <a:rPr lang="pl-PL" dirty="0">
                <a:ea typeface="+mj-lt"/>
                <a:cs typeface="+mj-lt"/>
              </a:rPr>
              <a:t> rozpoczyna się zazwyczaj od diety, redukcji masy ciała. Wskazany jest umiarkowany wysiłek fizyczny. W terapii </a:t>
            </a:r>
            <a:r>
              <a:rPr lang="pl-PL" b="1" dirty="0">
                <a:ea typeface="+mj-lt"/>
                <a:cs typeface="+mj-lt"/>
              </a:rPr>
              <a:t>cukrzycy</a:t>
            </a:r>
            <a:r>
              <a:rPr lang="pl-PL" dirty="0">
                <a:ea typeface="+mj-lt"/>
                <a:cs typeface="+mj-lt"/>
              </a:rPr>
              <a:t> typu 2 stosuje się leki doustne obniżające poziom cukru. W niektórych przypadkach, gdy nie osiąga się dobrej kontroli glikemii, konieczne jest zastosowanie insuliny.</a:t>
            </a:r>
            <a:endParaRPr lang="pl-PL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A7781637-748B-48FC-8B8D-349F1DB3D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1569049"/>
            <a:ext cx="5867400" cy="472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3257D1A-B4A8-4F82-B103-564E171B9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836" y="452718"/>
            <a:ext cx="2403848" cy="1400530"/>
          </a:xfrm>
        </p:spPr>
        <p:txBody>
          <a:bodyPr/>
          <a:lstStyle/>
          <a:p>
            <a:pPr algn="ctr"/>
            <a:r>
              <a:rPr lang="pl-PL" i="1" dirty="0">
                <a:solidFill>
                  <a:schemeClr val="bg1"/>
                </a:solidFill>
              </a:rPr>
              <a:t>Koniec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A87EF90-8FBC-4726-80A9-77E6E83D2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0112" y="2052918"/>
            <a:ext cx="7879741" cy="19380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4800" b="1" dirty="0"/>
              <a:t>Mam nadzieję że się spodobało :)</a:t>
            </a:r>
          </a:p>
        </p:txBody>
      </p:sp>
    </p:spTree>
    <p:extLst>
      <p:ext uri="{BB962C8B-B14F-4D97-AF65-F5344CB8AC3E}">
        <p14:creationId xmlns:p14="http://schemas.microsoft.com/office/powerpoint/2010/main" val="598560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84</Words>
  <Application>Microsoft Office PowerPoint</Application>
  <PresentationFormat>Niestandardowy</PresentationFormat>
  <Paragraphs>25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Ion</vt:lpstr>
      <vt:lpstr>Mikołaj Mleczek 7B</vt:lpstr>
      <vt:lpstr>Czym jest cukrzyca?</vt:lpstr>
      <vt:lpstr>Objawy cukrzycy </vt:lpstr>
      <vt:lpstr>Typy Cukrzycy </vt:lpstr>
      <vt:lpstr>Co wywołuje cukrzyce </vt:lpstr>
      <vt:lpstr>Jak leczyć cukrzyce?</vt:lpstr>
      <vt:lpstr>Koniec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Krysia</dc:creator>
  <cp:lastModifiedBy>Krysia</cp:lastModifiedBy>
  <cp:revision>140</cp:revision>
  <dcterms:created xsi:type="dcterms:W3CDTF">2021-03-15T13:32:58Z</dcterms:created>
  <dcterms:modified xsi:type="dcterms:W3CDTF">2021-03-26T17:31:52Z</dcterms:modified>
</cp:coreProperties>
</file>