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B7CCA70-346B-494C-878D-555885B6A31B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1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77" autoAdjust="0"/>
  </p:normalViewPr>
  <p:slideViewPr>
    <p:cSldViewPr snapToGrid="0" snapToObjects="1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powyżej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Juliusz Słowacki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Calibri"/>
                <a:cs typeface="Calibri"/>
              </a:rPr>
              <a:t>i</a:t>
            </a:r>
            <a:r>
              <a:rPr lang="pl-PL" dirty="0" smtClean="0">
                <a:latin typeface="Calibri"/>
                <a:cs typeface="Calibri"/>
              </a:rPr>
              <a:t> jego relacje z matką</a:t>
            </a:r>
            <a:endParaRPr lang="pl-PL" dirty="0">
              <a:latin typeface="Calibri"/>
              <a:cs typeface="Calibri"/>
            </a:endParaRPr>
          </a:p>
        </p:txBody>
      </p:sp>
      <p:pic>
        <p:nvPicPr>
          <p:cNvPr id="4" name="Obraz 3" descr="Juliusz Słowack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28" y="151310"/>
            <a:ext cx="3568745" cy="2104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 descr="Salomea Słowac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80" y="4440499"/>
            <a:ext cx="1463818" cy="2022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0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pl-PL" dirty="0" smtClean="0">
                <a:latin typeface="Calibri"/>
                <a:cs typeface="Calibri"/>
              </a:rPr>
              <a:t>Kilka słów na początek…</a:t>
            </a:r>
            <a:endParaRPr lang="pl-PL" dirty="0">
              <a:latin typeface="Calibri"/>
              <a:cs typeface="Calibri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251083"/>
            <a:ext cx="3715135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Calibri"/>
                <a:cs typeface="Calibri"/>
              </a:rPr>
              <a:t>	</a:t>
            </a:r>
            <a:r>
              <a:rPr lang="pl-PL" dirty="0" smtClean="0">
                <a:latin typeface="Calibri"/>
                <a:cs typeface="Calibri"/>
              </a:rPr>
              <a:t>Taka zażyłość matki i syna na pewno nie zdarza się często. Matka Juliusza Słowackiego była bardzo ważną, jak nie najważniejszą kobietą w życiu jednego z Wieszczów Narodowych.  Myślę, że </a:t>
            </a:r>
            <a:r>
              <a:rPr lang="pl-PL" dirty="0">
                <a:latin typeface="Calibri"/>
                <a:cs typeface="Calibri"/>
              </a:rPr>
              <a:t>p</a:t>
            </a:r>
            <a:r>
              <a:rPr lang="pl-PL" dirty="0" smtClean="0">
                <a:latin typeface="Calibri"/>
                <a:cs typeface="Calibri"/>
              </a:rPr>
              <a:t>rzez to warto poświęcić tej osobie trochę uwagi.</a:t>
            </a:r>
            <a:endParaRPr lang="pl-PL" dirty="0">
              <a:latin typeface="Calibri"/>
              <a:cs typeface="Calibri"/>
            </a:endParaRPr>
          </a:p>
        </p:txBody>
      </p:sp>
      <p:pic>
        <p:nvPicPr>
          <p:cNvPr id="4" name="Obraz 3" descr="Salomea do obróbk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68" y="1906522"/>
            <a:ext cx="3097499" cy="4187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2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>
                <a:latin typeface="Calibri"/>
                <a:cs typeface="Calibri"/>
              </a:rPr>
              <a:t>Salomea Słowacka</a:t>
            </a:r>
            <a:endParaRPr lang="pl-PL" sz="2400" dirty="0">
              <a:latin typeface="Calibri"/>
              <a:cs typeface="Calibri"/>
            </a:endParaRPr>
          </a:p>
        </p:txBody>
      </p:sp>
      <p:pic>
        <p:nvPicPr>
          <p:cNvPr id="6" name="Symbol zastępczy obrazu 5" descr="Salomea Słowacka1.pn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7824"/>
          <a:stretch>
            <a:fillRect/>
          </a:stretch>
        </p:blipFill>
        <p:spPr/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pl-PL" dirty="0"/>
              <a:t>	</a:t>
            </a:r>
            <a:r>
              <a:rPr lang="pl-PL" dirty="0" smtClean="0">
                <a:latin typeface="Calibri"/>
                <a:cs typeface="Calibri"/>
              </a:rPr>
              <a:t>Salomea z Januszewskich Słowacka – córka Teodora Januszewskiego i Aleksandry z </a:t>
            </a:r>
            <a:r>
              <a:rPr lang="pl-PL" dirty="0" err="1" smtClean="0">
                <a:latin typeface="Calibri"/>
                <a:cs typeface="Calibri"/>
              </a:rPr>
              <a:t>Dumanowskich</a:t>
            </a:r>
            <a:r>
              <a:rPr lang="pl-PL" dirty="0" smtClean="0">
                <a:latin typeface="Calibri"/>
                <a:cs typeface="Calibri"/>
              </a:rPr>
              <a:t>. Urodzona w 1792 roku. Znana w literaturze dzięki licznym, adresowanym do niej listom syna, Juliusza Słowackiego. Zmarła 7 sierpnia 1855 w Krzemieńcu.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79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Tekstowe 4"/>
          <p:cNvSpPr txBox="1"/>
          <p:nvPr/>
        </p:nvSpPr>
        <p:spPr>
          <a:xfrm>
            <a:off x="352063" y="891350"/>
            <a:ext cx="4893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/>
                <a:cs typeface="Calibri"/>
              </a:rPr>
              <a:t>	</a:t>
            </a:r>
            <a:r>
              <a:rPr lang="pl-PL" sz="2400" dirty="0" smtClean="0">
                <a:latin typeface="Calibri"/>
                <a:cs typeface="Calibri"/>
              </a:rPr>
              <a:t>Gdy Juliusz Słowacki miał 5 lat, zmarł jego ojciec, Euzebiusz. Matka musiała wychowywać syna sama, do czasu, gdy  kilka lat później wyszła za mąż za lekarza Augusta </a:t>
            </a:r>
            <a:r>
              <a:rPr lang="pl-PL" sz="2400" dirty="0" err="1" smtClean="0">
                <a:latin typeface="Calibri"/>
                <a:cs typeface="Calibri"/>
              </a:rPr>
              <a:t>Becu</a:t>
            </a:r>
            <a:r>
              <a:rPr lang="pl-PL" sz="2400" dirty="0" smtClean="0">
                <a:latin typeface="Calibri"/>
                <a:cs typeface="Calibri"/>
              </a:rPr>
              <a:t>.</a:t>
            </a:r>
            <a:endParaRPr lang="pl-PL" sz="2400" dirty="0">
              <a:latin typeface="Calibri"/>
              <a:cs typeface="Calibri"/>
            </a:endParaRPr>
          </a:p>
        </p:txBody>
      </p:sp>
      <p:pic>
        <p:nvPicPr>
          <p:cNvPr id="2" name="Obraz 1" descr="Euzebiusz Słowack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43" y="440911"/>
            <a:ext cx="2208217" cy="3660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August Bec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20" y="3104922"/>
            <a:ext cx="2240280" cy="3070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PoleTekstowe 3"/>
          <p:cNvSpPr txBox="1"/>
          <p:nvPr/>
        </p:nvSpPr>
        <p:spPr>
          <a:xfrm>
            <a:off x="5566847" y="4101106"/>
            <a:ext cx="2463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smtClean="0"/>
              <a:t>Euzebiusz Słowacki</a:t>
            </a:r>
            <a:endParaRPr lang="pl-PL" sz="1100" i="1" dirty="0"/>
          </a:p>
        </p:txBody>
      </p:sp>
      <p:sp>
        <p:nvSpPr>
          <p:cNvPr id="6" name="PoleTekstowe 5"/>
          <p:cNvSpPr txBox="1"/>
          <p:nvPr/>
        </p:nvSpPr>
        <p:spPr>
          <a:xfrm>
            <a:off x="1818434" y="6175782"/>
            <a:ext cx="224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smtClean="0"/>
              <a:t>August </a:t>
            </a:r>
            <a:r>
              <a:rPr lang="pl-PL" sz="1100" i="1" dirty="0" err="1" smtClean="0"/>
              <a:t>Becu</a:t>
            </a:r>
            <a:endParaRPr lang="pl-PL" sz="1100" i="1" dirty="0"/>
          </a:p>
        </p:txBody>
      </p:sp>
    </p:spTree>
    <p:extLst>
      <p:ext uri="{BB962C8B-B14F-4D97-AF65-F5344CB8AC3E}">
        <p14:creationId xmlns:p14="http://schemas.microsoft.com/office/powerpoint/2010/main" val="36378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868925" y="868887"/>
            <a:ext cx="657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/>
                <a:cs typeface="Calibri"/>
              </a:rPr>
              <a:t>	</a:t>
            </a:r>
            <a:r>
              <a:rPr lang="pl-PL" sz="2400" dirty="0" smtClean="0">
                <a:latin typeface="Calibri"/>
                <a:cs typeface="Calibri"/>
              </a:rPr>
              <a:t>W domu Słowackich panowała atmosfera uwielbienia twórczości klasycystycznej, co miało duży wpływ na późniejszy światopogląd naszego Wieszcza Narodowego.</a:t>
            </a:r>
            <a:endParaRPr lang="pl-PL" sz="2400" dirty="0">
              <a:latin typeface="Calibri"/>
              <a:cs typeface="Calibri"/>
            </a:endParaRPr>
          </a:p>
        </p:txBody>
      </p:sp>
      <p:pic>
        <p:nvPicPr>
          <p:cNvPr id="4" name="Obraz 3" descr="Dworek Słowacki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40" y="2740336"/>
            <a:ext cx="4837857" cy="32413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PoleTekstowe 4"/>
          <p:cNvSpPr txBox="1"/>
          <p:nvPr/>
        </p:nvSpPr>
        <p:spPr>
          <a:xfrm>
            <a:off x="3084205" y="6098055"/>
            <a:ext cx="4669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smtClean="0"/>
              <a:t>Dworek Słowackich w Krzemieńcu</a:t>
            </a:r>
            <a:endParaRPr lang="pl-PL" sz="1100" i="1" dirty="0"/>
          </a:p>
        </p:txBody>
      </p:sp>
    </p:spTree>
    <p:extLst>
      <p:ext uri="{BB962C8B-B14F-4D97-AF65-F5344CB8AC3E}">
        <p14:creationId xmlns:p14="http://schemas.microsoft.com/office/powerpoint/2010/main" val="32651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483204" y="630175"/>
            <a:ext cx="722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Calibri"/>
                <a:cs typeface="Calibri"/>
              </a:rPr>
              <a:t>Listy Słowackiego do matki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601563" y="1585002"/>
            <a:ext cx="704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/>
                <a:cs typeface="Calibri"/>
              </a:rPr>
              <a:t>	Juliusz </a:t>
            </a:r>
            <a:r>
              <a:rPr lang="pl-PL" dirty="0">
                <a:latin typeface="Calibri"/>
                <a:cs typeface="Calibri"/>
              </a:rPr>
              <a:t>Słowacki opuścił Polskę w 1831r. Jego </a:t>
            </a:r>
            <a:r>
              <a:rPr lang="pl-PL" dirty="0" smtClean="0">
                <a:latin typeface="Calibri"/>
                <a:cs typeface="Calibri"/>
              </a:rPr>
              <a:t>podróż </a:t>
            </a:r>
            <a:r>
              <a:rPr lang="pl-PL" dirty="0">
                <a:latin typeface="Calibri"/>
                <a:cs typeface="Calibri"/>
              </a:rPr>
              <a:t>zamieniła </a:t>
            </a:r>
            <a:r>
              <a:rPr lang="pl-PL" dirty="0" smtClean="0">
                <a:latin typeface="Calibri"/>
                <a:cs typeface="Calibri"/>
              </a:rPr>
              <a:t>się </a:t>
            </a:r>
            <a:r>
              <a:rPr lang="pl-PL" dirty="0">
                <a:latin typeface="Calibri"/>
                <a:cs typeface="Calibri"/>
              </a:rPr>
              <a:t>stały pobyt na </a:t>
            </a:r>
            <a:r>
              <a:rPr lang="pl-PL" dirty="0" smtClean="0">
                <a:latin typeface="Calibri"/>
                <a:cs typeface="Calibri"/>
              </a:rPr>
              <a:t>obczyźnie. Z upływem </a:t>
            </a:r>
            <a:r>
              <a:rPr lang="pl-PL" dirty="0">
                <a:latin typeface="Calibri"/>
                <a:cs typeface="Calibri"/>
              </a:rPr>
              <a:t>czasu </a:t>
            </a:r>
            <a:r>
              <a:rPr lang="pl-PL" dirty="0" smtClean="0">
                <a:latin typeface="Calibri"/>
                <a:cs typeface="Calibri"/>
              </a:rPr>
              <a:t>zaczął tęsknić. Brakowało </a:t>
            </a:r>
            <a:r>
              <a:rPr lang="pl-PL" dirty="0">
                <a:latin typeface="Calibri"/>
                <a:cs typeface="Calibri"/>
              </a:rPr>
              <a:t>mu nie tylko ojczyzny, ale także ukochanej </a:t>
            </a:r>
            <a:r>
              <a:rPr lang="pl-PL" dirty="0" smtClean="0">
                <a:latin typeface="Calibri"/>
                <a:cs typeface="Calibri"/>
              </a:rPr>
              <a:t>matki. </a:t>
            </a:r>
            <a:endParaRPr lang="pl-PL" dirty="0">
              <a:latin typeface="Calibri"/>
              <a:cs typeface="Calibri"/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745665" y="3708054"/>
            <a:ext cx="414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/>
                <a:cs typeface="Calibri"/>
              </a:rPr>
              <a:t>	Nasz </a:t>
            </a:r>
            <a:r>
              <a:rPr lang="pl-PL" dirty="0">
                <a:latin typeface="Calibri"/>
                <a:cs typeface="Calibri"/>
              </a:rPr>
              <a:t>Wieszcz Narodowy adresował do </a:t>
            </a:r>
            <a:r>
              <a:rPr lang="pl-PL" dirty="0" smtClean="0">
                <a:latin typeface="Calibri"/>
                <a:cs typeface="Calibri"/>
              </a:rPr>
              <a:t>Salomei </a:t>
            </a:r>
            <a:r>
              <a:rPr lang="pl-PL" dirty="0">
                <a:latin typeface="Calibri"/>
                <a:cs typeface="Calibri"/>
              </a:rPr>
              <a:t>wiele </a:t>
            </a:r>
            <a:r>
              <a:rPr lang="pl-PL" dirty="0" smtClean="0">
                <a:latin typeface="Calibri"/>
                <a:cs typeface="Calibri"/>
              </a:rPr>
              <a:t>listów. Opisywał w nich swoje przeżycia. Ona doskonale wiedziała, jak się jej syn czuje i miał od niej wsparcie.</a:t>
            </a:r>
            <a:endParaRPr lang="pl-PL" dirty="0"/>
          </a:p>
        </p:txBody>
      </p:sp>
      <p:pic>
        <p:nvPicPr>
          <p:cNvPr id="6" name="Obraz 5" descr="Słowacki po raz kolejn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3" y="2876549"/>
            <a:ext cx="3717324" cy="2966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87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643557" y="1963580"/>
            <a:ext cx="554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</a:t>
            </a:r>
            <a:r>
              <a:rPr lang="pl-PL" dirty="0" smtClean="0">
                <a:latin typeface="Calibri"/>
                <a:cs typeface="Calibri"/>
              </a:rPr>
              <a:t>Między </a:t>
            </a:r>
            <a:r>
              <a:rPr lang="pl-PL" dirty="0">
                <a:latin typeface="Calibri"/>
                <a:cs typeface="Calibri"/>
              </a:rPr>
              <a:t>Juliuszem a </a:t>
            </a:r>
            <a:r>
              <a:rPr lang="pl-PL" dirty="0" smtClean="0">
                <a:latin typeface="Calibri"/>
                <a:cs typeface="Calibri"/>
              </a:rPr>
              <a:t>jego matką </a:t>
            </a:r>
            <a:r>
              <a:rPr lang="pl-PL" dirty="0">
                <a:latin typeface="Calibri"/>
                <a:cs typeface="Calibri"/>
              </a:rPr>
              <a:t>była wielka zażyłość. </a:t>
            </a:r>
            <a:r>
              <a:rPr lang="pl-PL" dirty="0" smtClean="0">
                <a:latin typeface="Calibri"/>
                <a:cs typeface="Calibri"/>
              </a:rPr>
              <a:t>Potwierdzeniem </a:t>
            </a:r>
            <a:r>
              <a:rPr lang="pl-PL" dirty="0">
                <a:latin typeface="Calibri"/>
                <a:cs typeface="Calibri"/>
              </a:rPr>
              <a:t>tego może być fakt, iż poeta </a:t>
            </a:r>
            <a:r>
              <a:rPr lang="pl-PL" dirty="0" smtClean="0">
                <a:latin typeface="Calibri"/>
                <a:cs typeface="Calibri"/>
              </a:rPr>
              <a:t>komunikował </a:t>
            </a:r>
            <a:r>
              <a:rPr lang="pl-PL" dirty="0">
                <a:latin typeface="Calibri"/>
                <a:cs typeface="Calibri"/>
              </a:rPr>
              <a:t>jej niemal wszystko</a:t>
            </a:r>
            <a:r>
              <a:rPr lang="pl-PL" dirty="0" smtClean="0">
                <a:latin typeface="Calibri"/>
                <a:cs typeface="Calibri"/>
              </a:rPr>
              <a:t>.</a:t>
            </a:r>
            <a:endParaRPr lang="pl-PL" dirty="0">
              <a:latin typeface="Calibri"/>
              <a:cs typeface="Calibri"/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4417432" y="3685608"/>
            <a:ext cx="4726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/>
                <a:cs typeface="Calibri"/>
              </a:rPr>
              <a:t>	Przykładem tego może być list </a:t>
            </a:r>
            <a:r>
              <a:rPr lang="pl-PL" dirty="0">
                <a:latin typeface="Calibri"/>
                <a:cs typeface="Calibri"/>
              </a:rPr>
              <a:t>opisujący jego pojawienie się w ogrodzie </a:t>
            </a:r>
            <a:r>
              <a:rPr lang="pl-PL" dirty="0" err="1">
                <a:latin typeface="Calibri"/>
                <a:cs typeface="Calibri"/>
              </a:rPr>
              <a:t>Tuileries</a:t>
            </a:r>
            <a:r>
              <a:rPr lang="pl-PL" dirty="0">
                <a:latin typeface="Calibri"/>
                <a:cs typeface="Calibri"/>
              </a:rPr>
              <a:t>. Przedstawia on piękno swojego stroju oraz reakcje wygłaszane przez ludzi. </a:t>
            </a:r>
            <a:r>
              <a:rPr lang="pl-PL" dirty="0" smtClean="0">
                <a:latin typeface="Calibri"/>
                <a:cs typeface="Calibri"/>
              </a:rPr>
              <a:t>Słowacki </a:t>
            </a:r>
            <a:r>
              <a:rPr lang="pl-PL" dirty="0">
                <a:latin typeface="Calibri"/>
                <a:cs typeface="Calibri"/>
              </a:rPr>
              <a:t>będący na emigracji </a:t>
            </a:r>
            <a:r>
              <a:rPr lang="pl-PL" dirty="0" smtClean="0">
                <a:latin typeface="Calibri"/>
                <a:cs typeface="Calibri"/>
              </a:rPr>
              <a:t>w listach adresowanych do Salomei poruszał </a:t>
            </a:r>
            <a:r>
              <a:rPr lang="pl-PL" dirty="0">
                <a:latin typeface="Calibri"/>
                <a:cs typeface="Calibri"/>
              </a:rPr>
              <a:t>wiele takich tematów, co jest dowodem tego, że niemal nie </a:t>
            </a:r>
            <a:r>
              <a:rPr lang="pl-PL" dirty="0" smtClean="0">
                <a:latin typeface="Calibri"/>
                <a:cs typeface="Calibri"/>
              </a:rPr>
              <a:t>miał </a:t>
            </a:r>
            <a:r>
              <a:rPr lang="pl-PL" dirty="0">
                <a:latin typeface="Calibri"/>
                <a:cs typeface="Calibri"/>
              </a:rPr>
              <a:t>przed </a:t>
            </a:r>
            <a:r>
              <a:rPr lang="pl-PL" dirty="0" smtClean="0">
                <a:latin typeface="Calibri"/>
                <a:cs typeface="Calibri"/>
              </a:rPr>
              <a:t>nią tajemnic.</a:t>
            </a:r>
            <a:endParaRPr lang="pl-PL" dirty="0">
              <a:latin typeface="Calibri"/>
              <a:cs typeface="Calibri"/>
            </a:endParaRPr>
          </a:p>
          <a:p>
            <a:endParaRPr lang="pl-PL" dirty="0"/>
          </a:p>
        </p:txBody>
      </p:sp>
      <p:pic>
        <p:nvPicPr>
          <p:cNvPr id="7" name="Obraz 6" descr="Ogród Tuileries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5" y="3415865"/>
            <a:ext cx="3621503" cy="2716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eTekstowe 7"/>
          <p:cNvSpPr txBox="1"/>
          <p:nvPr/>
        </p:nvSpPr>
        <p:spPr>
          <a:xfrm>
            <a:off x="620660" y="6131991"/>
            <a:ext cx="2453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smtClean="0">
                <a:latin typeface="Calibri"/>
                <a:cs typeface="Calibri"/>
              </a:rPr>
              <a:t>Ogród </a:t>
            </a:r>
            <a:r>
              <a:rPr lang="pl-PL" sz="1100" i="1" dirty="0" err="1" smtClean="0">
                <a:latin typeface="Calibri"/>
                <a:cs typeface="Calibri"/>
              </a:rPr>
              <a:t>Tuileries</a:t>
            </a:r>
            <a:r>
              <a:rPr lang="pl-PL" sz="1100" i="1" dirty="0" smtClean="0">
                <a:latin typeface="Calibri"/>
                <a:cs typeface="Calibri"/>
              </a:rPr>
              <a:t>, Paryż</a:t>
            </a:r>
            <a:endParaRPr lang="pl-PL" sz="1100" i="1" dirty="0">
              <a:latin typeface="Calibri"/>
              <a:cs typeface="Calibri"/>
            </a:endParaRPr>
          </a:p>
        </p:txBody>
      </p:sp>
      <p:sp>
        <p:nvSpPr>
          <p:cNvPr id="9" name="PoleTekstowe 8"/>
          <p:cNvSpPr txBox="1"/>
          <p:nvPr/>
        </p:nvSpPr>
        <p:spPr>
          <a:xfrm>
            <a:off x="1804690" y="295996"/>
            <a:ext cx="5767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/>
                <a:cs typeface="Calibri"/>
              </a:rPr>
              <a:t>Niesamowity </a:t>
            </a:r>
            <a:r>
              <a:rPr lang="pl-PL" sz="2400" dirty="0">
                <a:latin typeface="Calibri"/>
                <a:cs typeface="Calibri"/>
              </a:rPr>
              <a:t>związek emocjonalny między </a:t>
            </a:r>
            <a:r>
              <a:rPr lang="pl-PL" sz="2400" dirty="0" smtClean="0">
                <a:latin typeface="Calibri"/>
                <a:cs typeface="Calibri"/>
              </a:rPr>
              <a:t>synem </a:t>
            </a:r>
            <a:r>
              <a:rPr lang="pl-PL" sz="2400" dirty="0">
                <a:latin typeface="Calibri"/>
                <a:cs typeface="Calibri"/>
              </a:rPr>
              <a:t>a jego matką.</a:t>
            </a:r>
          </a:p>
        </p:txBody>
      </p:sp>
    </p:spTree>
    <p:extLst>
      <p:ext uri="{BB962C8B-B14F-4D97-AF65-F5344CB8AC3E}">
        <p14:creationId xmlns:p14="http://schemas.microsoft.com/office/powerpoint/2010/main" val="9457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4364737" y="2476088"/>
            <a:ext cx="79635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Calibri"/>
                <a:cs typeface="Calibri"/>
              </a:rPr>
              <a:t>Zadrży ci nieraz serce, miła matko moja,</a:t>
            </a:r>
          </a:p>
          <a:p>
            <a:r>
              <a:rPr lang="pl-PL" sz="1400" i="1" dirty="0">
                <a:latin typeface="Calibri"/>
                <a:cs typeface="Calibri"/>
              </a:rPr>
              <a:t>Widząc powracających i ułaskawionych,</a:t>
            </a:r>
          </a:p>
          <a:p>
            <a:r>
              <a:rPr lang="pl-PL" sz="1400" i="1" dirty="0">
                <a:latin typeface="Calibri"/>
                <a:cs typeface="Calibri"/>
              </a:rPr>
              <a:t>Kląć będziesz, że tak twarda była na mnie zbroja</a:t>
            </a:r>
          </a:p>
          <a:p>
            <a:r>
              <a:rPr lang="pl-PL" sz="1400" i="1" dirty="0">
                <a:latin typeface="Calibri"/>
                <a:cs typeface="Calibri"/>
              </a:rPr>
              <a:t>I tak wielkie wytrwanie w zamiarach szalonych.</a:t>
            </a:r>
          </a:p>
          <a:p>
            <a:r>
              <a:rPr lang="pl-PL" sz="1400" i="1" dirty="0">
                <a:latin typeface="Calibri"/>
                <a:cs typeface="Calibri"/>
              </a:rPr>
              <a:t> </a:t>
            </a:r>
          </a:p>
          <a:p>
            <a:r>
              <a:rPr lang="pl-PL" sz="1400" i="1" dirty="0">
                <a:latin typeface="Calibri"/>
                <a:cs typeface="Calibri"/>
              </a:rPr>
              <a:t>Wiem, żebym ci wróceniem moim lat przysporzył;</a:t>
            </a:r>
          </a:p>
          <a:p>
            <a:r>
              <a:rPr lang="pl-PL" sz="1400" i="1" dirty="0">
                <a:latin typeface="Calibri"/>
                <a:cs typeface="Calibri"/>
              </a:rPr>
              <a:t>Wszakże gdy cię spytają - czy twój syn powraca,</a:t>
            </a:r>
          </a:p>
          <a:p>
            <a:r>
              <a:rPr lang="pl-PL" sz="1400" i="1" dirty="0">
                <a:latin typeface="Calibri"/>
                <a:cs typeface="Calibri"/>
              </a:rPr>
              <a:t>Mów, że się na </a:t>
            </a:r>
            <a:r>
              <a:rPr lang="pl-PL" sz="1400" i="1" dirty="0" err="1">
                <a:latin typeface="Calibri"/>
                <a:cs typeface="Calibri"/>
              </a:rPr>
              <a:t>swem</a:t>
            </a:r>
            <a:r>
              <a:rPr lang="pl-PL" sz="1400" i="1" dirty="0">
                <a:latin typeface="Calibri"/>
                <a:cs typeface="Calibri"/>
              </a:rPr>
              <a:t> szczęściu syn jak pies położył</a:t>
            </a:r>
          </a:p>
          <a:p>
            <a:r>
              <a:rPr lang="pl-PL" sz="1400" i="1" dirty="0">
                <a:latin typeface="Calibri"/>
                <a:cs typeface="Calibri"/>
              </a:rPr>
              <a:t>I choć wołasz, nie idzie - oczy tylko zwraca....</a:t>
            </a:r>
          </a:p>
          <a:p>
            <a:r>
              <a:rPr lang="pl-PL" sz="1400" i="1" dirty="0">
                <a:latin typeface="Calibri"/>
                <a:cs typeface="Calibri"/>
              </a:rPr>
              <a:t> </a:t>
            </a:r>
          </a:p>
          <a:p>
            <a:r>
              <a:rPr lang="pl-PL" sz="1400" i="1" dirty="0">
                <a:latin typeface="Calibri"/>
                <a:cs typeface="Calibri"/>
              </a:rPr>
              <a:t>Oczy zwraca ku tobie... więcej nic nie może,</a:t>
            </a:r>
          </a:p>
          <a:p>
            <a:r>
              <a:rPr lang="pl-PL" sz="1400" i="1" dirty="0">
                <a:latin typeface="Calibri"/>
                <a:cs typeface="Calibri"/>
              </a:rPr>
              <a:t>Tylko spojrzeniem... tobie smutek swój </a:t>
            </a:r>
            <a:r>
              <a:rPr lang="pl-PL" sz="1400" i="1" dirty="0" err="1">
                <a:latin typeface="Calibri"/>
                <a:cs typeface="Calibri"/>
              </a:rPr>
              <a:t>tłomaczy</a:t>
            </a:r>
            <a:r>
              <a:rPr lang="pl-PL" sz="1400" i="1" dirty="0">
                <a:latin typeface="Calibri"/>
                <a:cs typeface="Calibri"/>
              </a:rPr>
              <a:t>;</a:t>
            </a:r>
          </a:p>
          <a:p>
            <a:r>
              <a:rPr lang="pl-PL" sz="1400" i="1" dirty="0">
                <a:latin typeface="Calibri"/>
                <a:cs typeface="Calibri"/>
              </a:rPr>
              <a:t>Lecz woli konający - nie iść na obrożę,</a:t>
            </a:r>
          </a:p>
          <a:p>
            <a:r>
              <a:rPr lang="pl-PL" sz="1400" i="1" dirty="0">
                <a:latin typeface="Calibri"/>
                <a:cs typeface="Calibri"/>
              </a:rPr>
              <a:t>Lecz woli zamiast hańby - choć czarę rozpaczy...</a:t>
            </a:r>
          </a:p>
          <a:p>
            <a:r>
              <a:rPr lang="pl-PL" sz="1400" i="1" dirty="0">
                <a:latin typeface="Calibri"/>
                <a:cs typeface="Calibri"/>
              </a:rPr>
              <a:t> </a:t>
            </a:r>
          </a:p>
          <a:p>
            <a:r>
              <a:rPr lang="pl-PL" sz="1400" i="1" dirty="0">
                <a:latin typeface="Calibri"/>
                <a:cs typeface="Calibri"/>
              </a:rPr>
              <a:t>Przebaczże mu, o moja ty piastunko droga,</a:t>
            </a:r>
          </a:p>
          <a:p>
            <a:r>
              <a:rPr lang="pl-PL" sz="1400" i="1" dirty="0">
                <a:latin typeface="Calibri"/>
                <a:cs typeface="Calibri"/>
              </a:rPr>
              <a:t>Że się tak zaprzepaścił i tak </a:t>
            </a:r>
            <a:r>
              <a:rPr lang="pl-PL" sz="1400" i="1" dirty="0" err="1">
                <a:latin typeface="Calibri"/>
                <a:cs typeface="Calibri"/>
              </a:rPr>
              <a:t>zaczeluścił</a:t>
            </a:r>
            <a:r>
              <a:rPr lang="pl-PL" sz="1400" i="1" dirty="0">
                <a:latin typeface="Calibri"/>
                <a:cs typeface="Calibri"/>
              </a:rPr>
              <a:t>;</a:t>
            </a:r>
          </a:p>
          <a:p>
            <a:r>
              <a:rPr lang="pl-PL" sz="1400" i="1" dirty="0">
                <a:latin typeface="Calibri"/>
                <a:cs typeface="Calibri"/>
              </a:rPr>
              <a:t>Przebacz... bo gdyby nie to, ze opuścić Boga</a:t>
            </a:r>
          </a:p>
          <a:p>
            <a:r>
              <a:rPr lang="pl-PL" sz="1400" i="1" dirty="0">
                <a:latin typeface="Calibri"/>
                <a:cs typeface="Calibri"/>
              </a:rPr>
              <a:t>Trzeba by... toby ciebie pewno nie opuścił.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785226" y="769135"/>
            <a:ext cx="683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</a:t>
            </a:r>
            <a:r>
              <a:rPr lang="pl-PL" sz="2400" dirty="0" smtClean="0">
                <a:latin typeface="Calibri"/>
                <a:cs typeface="Calibri"/>
              </a:rPr>
              <a:t>Jak już wspomniałem, Juliusz pisał do swojej matki dużo listów. Dedykował jej również wiersz:</a:t>
            </a:r>
            <a:endParaRPr lang="pl-PL" sz="2400" dirty="0">
              <a:latin typeface="Calibri"/>
              <a:cs typeface="Calibri"/>
            </a:endParaRPr>
          </a:p>
        </p:txBody>
      </p:sp>
      <p:pic>
        <p:nvPicPr>
          <p:cNvPr id="4" name="Obraz 3" descr="Sowack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3" y="2060077"/>
            <a:ext cx="3030064" cy="409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Tekstowe 4"/>
          <p:cNvSpPr txBox="1"/>
          <p:nvPr/>
        </p:nvSpPr>
        <p:spPr>
          <a:xfrm>
            <a:off x="860033" y="6157065"/>
            <a:ext cx="3150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smtClean="0"/>
              <a:t>Juliusz Słowacki „portret wyimaginowany” </a:t>
            </a:r>
          </a:p>
          <a:p>
            <a:r>
              <a:rPr lang="pl-PL" sz="1100" i="1" dirty="0" smtClean="0"/>
              <a:t>Z. Gaszyński</a:t>
            </a:r>
            <a:endParaRPr lang="pl-PL" sz="1100" i="1" dirty="0"/>
          </a:p>
        </p:txBody>
      </p:sp>
      <p:sp>
        <p:nvSpPr>
          <p:cNvPr id="6" name="PoleTekstowe 5"/>
          <p:cNvSpPr txBox="1"/>
          <p:nvPr/>
        </p:nvSpPr>
        <p:spPr>
          <a:xfrm>
            <a:off x="4469000" y="1968085"/>
            <a:ext cx="293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latin typeface="Calibri"/>
                <a:cs typeface="Calibri"/>
              </a:rPr>
              <a:t>Do matki</a:t>
            </a:r>
            <a:endParaRPr lang="pl-PL" sz="16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963493" y="2828836"/>
            <a:ext cx="337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KONIEC</a:t>
            </a:r>
          </a:p>
          <a:p>
            <a:pPr algn="ctr"/>
            <a:endParaRPr lang="pl-PL" sz="3600" dirty="0"/>
          </a:p>
        </p:txBody>
      </p:sp>
      <p:sp>
        <p:nvSpPr>
          <p:cNvPr id="6" name="PoleTekstowe 5"/>
          <p:cNvSpPr txBox="1"/>
          <p:nvPr/>
        </p:nvSpPr>
        <p:spPr>
          <a:xfrm>
            <a:off x="5060582" y="6379306"/>
            <a:ext cx="395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Twórca prezentacji: Karol Kosek III C</a:t>
            </a:r>
            <a:endParaRPr lang="pl-PL" dirty="0"/>
          </a:p>
        </p:txBody>
      </p:sp>
      <p:pic>
        <p:nvPicPr>
          <p:cNvPr id="7" name="Obraz 6" descr="Salomea Słowacka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5" y="233652"/>
            <a:ext cx="2078746" cy="2595184"/>
          </a:xfrm>
          <a:prstGeom prst="rect">
            <a:avLst/>
          </a:prstGeom>
        </p:spPr>
      </p:pic>
      <p:pic>
        <p:nvPicPr>
          <p:cNvPr id="8" name="Obraz 7" descr="Salomea do obróbk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5" y="2725970"/>
            <a:ext cx="2408317" cy="3255859"/>
          </a:xfrm>
          <a:prstGeom prst="rect">
            <a:avLst/>
          </a:prstGeom>
        </p:spPr>
      </p:pic>
      <p:pic>
        <p:nvPicPr>
          <p:cNvPr id="9" name="Obraz 8" descr="Juliusz Słowack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3" y="3729338"/>
            <a:ext cx="4494460" cy="2649968"/>
          </a:xfrm>
          <a:prstGeom prst="rect">
            <a:avLst/>
          </a:prstGeom>
        </p:spPr>
      </p:pic>
      <p:pic>
        <p:nvPicPr>
          <p:cNvPr id="10" name="Obraz 9" descr="Słowack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68" y="233653"/>
            <a:ext cx="1808371" cy="2595184"/>
          </a:xfrm>
          <a:prstGeom prst="rect">
            <a:avLst/>
          </a:prstGeom>
        </p:spPr>
      </p:pic>
      <p:pic>
        <p:nvPicPr>
          <p:cNvPr id="11" name="Obraz 10" descr="Słowacki po raz kolejn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5" y="462695"/>
            <a:ext cx="2408317" cy="17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206</Words>
  <Application>Microsoft Office PowerPoint</Application>
  <PresentationFormat>Pokaz na ekranie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Calibri</vt:lpstr>
      <vt:lpstr>Calisto MT</vt:lpstr>
      <vt:lpstr>Wingdings</vt:lpstr>
      <vt:lpstr>Folio</vt:lpstr>
      <vt:lpstr>Juliusz Słowacki </vt:lpstr>
      <vt:lpstr>Kilka słów na początek…</vt:lpstr>
      <vt:lpstr>Salomea Słowacka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Juliusz Słowacki </dc:title>
  <dc:creator>Kosek</dc:creator>
  <cp:lastModifiedBy>Pracownia</cp:lastModifiedBy>
  <cp:revision>22</cp:revision>
  <dcterms:created xsi:type="dcterms:W3CDTF">2015-05-30T15:31:57Z</dcterms:created>
  <dcterms:modified xsi:type="dcterms:W3CDTF">2015-12-02T17:46:40Z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