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6" r:id="rId10"/>
    <p:sldId id="263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5" autoAdjust="0"/>
    <p:restoredTop sz="94660"/>
  </p:normalViewPr>
  <p:slideViewPr>
    <p:cSldViewPr>
      <p:cViewPr varScale="1">
        <p:scale>
          <a:sx n="70" d="100"/>
          <a:sy n="70" d="100"/>
        </p:scale>
        <p:origin x="151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1B1-153C-4B82-8EB7-9E60BD62716F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D9B-26F9-4855-98DA-72F7219721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1B1-153C-4B82-8EB7-9E60BD62716F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D9B-26F9-4855-98DA-72F7219721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1B1-153C-4B82-8EB7-9E60BD62716F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D9B-26F9-4855-98DA-72F7219721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1B1-153C-4B82-8EB7-9E60BD62716F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D9B-26F9-4855-98DA-72F7219721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1B1-153C-4B82-8EB7-9E60BD62716F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D9B-26F9-4855-98DA-72F7219721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1B1-153C-4B82-8EB7-9E60BD62716F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D9B-26F9-4855-98DA-72F7219721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1B1-153C-4B82-8EB7-9E60BD62716F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D9B-26F9-4855-98DA-72F7219721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1B1-153C-4B82-8EB7-9E60BD62716F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D9B-26F9-4855-98DA-72F7219721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1B1-153C-4B82-8EB7-9E60BD62716F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D9B-26F9-4855-98DA-72F7219721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1B1-153C-4B82-8EB7-9E60BD62716F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D9B-26F9-4855-98DA-72F7219721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E41B1-153C-4B82-8EB7-9E60BD62716F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A6D9B-26F9-4855-98DA-72F7219721F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E41B1-153C-4B82-8EB7-9E60BD62716F}" type="datetimeFigureOut">
              <a:rPr lang="pl-PL" smtClean="0"/>
              <a:t>2015-12-02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A6D9B-26F9-4855-98DA-72F7219721F4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2" y="764704"/>
            <a:ext cx="7772400" cy="1728192"/>
          </a:xfrm>
        </p:spPr>
        <p:txBody>
          <a:bodyPr>
            <a:normAutofit/>
          </a:bodyPr>
          <a:lstStyle/>
          <a:p>
            <a:r>
              <a:rPr lang="pl-PL" sz="8000" b="1" dirty="0" smtClean="0">
                <a:latin typeface="Bradley Hand ITC" pitchFamily="66" charset="0"/>
              </a:rPr>
              <a:t>Juliusz Słowacki</a:t>
            </a:r>
            <a:endParaRPr lang="pl-PL" sz="8000" b="1" dirty="0">
              <a:latin typeface="Bradley Hand ITC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6400800" cy="1752600"/>
          </a:xfrm>
        </p:spPr>
        <p:txBody>
          <a:bodyPr/>
          <a:lstStyle/>
          <a:p>
            <a:r>
              <a:rPr lang="pl-PL" sz="7200" dirty="0" smtClean="0">
                <a:solidFill>
                  <a:schemeClr val="tx1"/>
                </a:solidFill>
                <a:latin typeface="Bradley Hand ITC" pitchFamily="66" charset="0"/>
              </a:rPr>
              <a:t>Balladyna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latin typeface="Gabriola" pitchFamily="82" charset="0"/>
              </a:rPr>
              <a:t>Nawiązania</a:t>
            </a:r>
            <a:endParaRPr lang="pl-PL" sz="6000" b="1" dirty="0"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5050904" cy="4525963"/>
          </a:xfrm>
        </p:spPr>
        <p:txBody>
          <a:bodyPr>
            <a:normAutofit lnSpcReduction="10000"/>
          </a:bodyPr>
          <a:lstStyle/>
          <a:p>
            <a:pPr algn="just"/>
            <a:r>
              <a:rPr lang="pl-PL" sz="1800" b="1" dirty="0">
                <a:latin typeface="Gabriola" pitchFamily="82" charset="0"/>
              </a:rPr>
              <a:t>Na polu muzyki</a:t>
            </a:r>
            <a:r>
              <a:rPr lang="pl-PL" sz="1800" dirty="0">
                <a:latin typeface="Gabriola" pitchFamily="82" charset="0"/>
              </a:rPr>
              <a:t>, prócz kompozycji tworzonych do poszczególnych inscenizacji dramatycznych </a:t>
            </a:r>
            <a:r>
              <a:rPr lang="pl-PL" sz="1800" dirty="0" smtClean="0">
                <a:latin typeface="Gabriola" pitchFamily="82" charset="0"/>
              </a:rPr>
              <a:t>powstawały </a:t>
            </a:r>
            <a:r>
              <a:rPr lang="pl-PL" sz="1800" dirty="0">
                <a:latin typeface="Gabriola" pitchFamily="82" charset="0"/>
              </a:rPr>
              <a:t>utwory inspirowane dramatem np. </a:t>
            </a:r>
            <a:r>
              <a:rPr lang="pl-PL" sz="1800" b="1" i="1" dirty="0">
                <a:latin typeface="Gabriola" pitchFamily="82" charset="0"/>
              </a:rPr>
              <a:t>Balladyna</a:t>
            </a:r>
            <a:r>
              <a:rPr lang="pl-PL" sz="1800" dirty="0">
                <a:latin typeface="Gabriola" pitchFamily="82" charset="0"/>
              </a:rPr>
              <a:t> Ludomira Różyckiego z 1910 roku, a także opery – np. opera </a:t>
            </a:r>
            <a:r>
              <a:rPr lang="pl-PL" sz="1800" b="1" i="1" dirty="0">
                <a:latin typeface="Gabriola" pitchFamily="82" charset="0"/>
              </a:rPr>
              <a:t>Goplana</a:t>
            </a:r>
            <a:r>
              <a:rPr lang="pl-PL" sz="1800" dirty="0">
                <a:latin typeface="Gabriola" pitchFamily="82" charset="0"/>
              </a:rPr>
              <a:t> z 1895 roku . Wystawiono ją w 1896 roku</a:t>
            </a:r>
            <a:r>
              <a:rPr lang="pl-PL" sz="1800" dirty="0" smtClean="0">
                <a:latin typeface="Gabriola" pitchFamily="82" charset="0"/>
              </a:rPr>
              <a:t>.</a:t>
            </a:r>
          </a:p>
          <a:p>
            <a:pPr algn="just"/>
            <a:endParaRPr lang="pl-PL" sz="1800" dirty="0">
              <a:latin typeface="Gabriola" pitchFamily="82" charset="0"/>
            </a:endParaRPr>
          </a:p>
          <a:p>
            <a:pPr algn="just"/>
            <a:endParaRPr lang="pl-PL" sz="1800" dirty="0" smtClean="0">
              <a:latin typeface="Gabriola" pitchFamily="82" charset="0"/>
            </a:endParaRPr>
          </a:p>
          <a:p>
            <a:pPr algn="just"/>
            <a:r>
              <a:rPr lang="pl-PL" sz="1800" dirty="0">
                <a:latin typeface="Gabriola" pitchFamily="82" charset="0"/>
              </a:rPr>
              <a:t> Twórcy malarskich wizji </a:t>
            </a:r>
            <a:r>
              <a:rPr lang="pl-PL" sz="1800" i="1" dirty="0">
                <a:latin typeface="Gabriola" pitchFamily="82" charset="0"/>
              </a:rPr>
              <a:t>Balladyny</a:t>
            </a:r>
            <a:r>
              <a:rPr lang="pl-PL" sz="1800" dirty="0">
                <a:latin typeface="Gabriola" pitchFamily="82" charset="0"/>
              </a:rPr>
              <a:t>: Michał Elwiro </a:t>
            </a:r>
            <a:r>
              <a:rPr lang="pl-PL" sz="1800" dirty="0" err="1">
                <a:latin typeface="Gabriola" pitchFamily="82" charset="0"/>
              </a:rPr>
              <a:t>Andrioli</a:t>
            </a:r>
            <a:r>
              <a:rPr lang="pl-PL" sz="1800" dirty="0">
                <a:latin typeface="Gabriola" pitchFamily="82" charset="0"/>
              </a:rPr>
              <a:t> (1879), Wojciech Gerson (1909), Zofia Stryjeńska (1923). </a:t>
            </a:r>
            <a:endParaRPr lang="pl-PL" sz="1800" dirty="0" smtClean="0">
              <a:latin typeface="Gabriola" pitchFamily="82" charset="0"/>
            </a:endParaRPr>
          </a:p>
          <a:p>
            <a:pPr algn="just"/>
            <a:endParaRPr lang="pl-PL" sz="1800" dirty="0">
              <a:latin typeface="Gabriola" pitchFamily="82" charset="0"/>
            </a:endParaRPr>
          </a:p>
          <a:p>
            <a:pPr algn="just"/>
            <a:r>
              <a:rPr lang="pl-PL" sz="1800" dirty="0">
                <a:latin typeface="Gabriola" pitchFamily="82" charset="0"/>
              </a:rPr>
              <a:t> </a:t>
            </a:r>
            <a:r>
              <a:rPr lang="pl-PL" sz="1800" b="1" dirty="0">
                <a:latin typeface="Gabriola" pitchFamily="82" charset="0"/>
              </a:rPr>
              <a:t>Na gruncie literatury</a:t>
            </a:r>
            <a:r>
              <a:rPr lang="pl-PL" sz="1800" dirty="0">
                <a:latin typeface="Gabriola" pitchFamily="82" charset="0"/>
              </a:rPr>
              <a:t> fascynacji dziełem Słowackiego uległ jego przyjaciel - Zygmunt Krasiński, który wielokrotnie interpretował tę sztukę w listach do przyjaciół oraz w esejach. W okresie Młodej Polski nawiązywał do niej Lucjan Rydel w </a:t>
            </a:r>
            <a:r>
              <a:rPr lang="pl-PL" sz="1800" i="1" dirty="0">
                <a:latin typeface="Gabriola" pitchFamily="82" charset="0"/>
              </a:rPr>
              <a:t>Zaczarowanym kole</a:t>
            </a:r>
            <a:r>
              <a:rPr lang="pl-PL" sz="1800" dirty="0">
                <a:latin typeface="Gabriola" pitchFamily="82" charset="0"/>
              </a:rPr>
              <a:t> z 1900 roku, Jan Kasprowicz w </a:t>
            </a:r>
            <a:r>
              <a:rPr lang="pl-PL" sz="1800" i="1" dirty="0">
                <a:latin typeface="Gabriola" pitchFamily="82" charset="0"/>
              </a:rPr>
              <a:t>Baśni nocy świętojańskiej</a:t>
            </a:r>
            <a:r>
              <a:rPr lang="pl-PL" sz="1800" dirty="0">
                <a:latin typeface="Gabriola" pitchFamily="82" charset="0"/>
              </a:rPr>
              <a:t>, również z 1900 roku, ponadto </a:t>
            </a:r>
          </a:p>
        </p:txBody>
      </p:sp>
      <p:pic>
        <p:nvPicPr>
          <p:cNvPr id="5" name="Obraz 4" descr="106807179_5_644x461_libretto-do-opery-violetta-la-traviata-cyrulik-sewilski-goplana-slaskie.jpg"/>
          <p:cNvPicPr>
            <a:picLocks noChangeAspect="1"/>
          </p:cNvPicPr>
          <p:nvPr/>
        </p:nvPicPr>
        <p:blipFill>
          <a:blip r:embed="rId2" cstate="print"/>
          <a:srcRect l="3073" b="13118"/>
          <a:stretch>
            <a:fillRect/>
          </a:stretch>
        </p:blipFill>
        <p:spPr>
          <a:xfrm>
            <a:off x="5796136" y="1412776"/>
            <a:ext cx="3131905" cy="2104369"/>
          </a:xfrm>
          <a:prstGeom prst="rect">
            <a:avLst/>
          </a:prstGeom>
          <a:ln w="41275">
            <a:solidFill>
              <a:schemeClr val="bg2">
                <a:lumMod val="50000"/>
              </a:schemeClr>
            </a:solidFill>
          </a:ln>
        </p:spPr>
      </p:pic>
      <p:pic>
        <p:nvPicPr>
          <p:cNvPr id="5122" name="Picture 2" descr="http://static.myvimu.com/photo/54/29575423_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861048"/>
            <a:ext cx="1854765" cy="27058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b="1" dirty="0" smtClean="0">
                <a:latin typeface="Gabriola" pitchFamily="82" charset="0"/>
              </a:rPr>
              <a:t>Kilka słów o autorze</a:t>
            </a:r>
            <a:endParaRPr lang="pl-PL" sz="4800" b="1" dirty="0"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sz="2000" dirty="0"/>
              <a:t>Juliusz </a:t>
            </a:r>
            <a:r>
              <a:rPr lang="pl-PL" sz="2000" dirty="0" smtClean="0"/>
              <a:t>Słowacki</a:t>
            </a:r>
            <a:r>
              <a:rPr lang="pl-PL" sz="2000" dirty="0"/>
              <a:t> </a:t>
            </a:r>
            <a:r>
              <a:rPr lang="pl-PL" sz="2000" dirty="0" smtClean="0"/>
              <a:t>urodził się 4 września 1809r. w Krzemieńcu, zmarł 3 kwietnia 1849r. w Paryżu. Był polskim  poetą i</a:t>
            </a:r>
            <a:r>
              <a:rPr lang="pl-PL" sz="2000" dirty="0"/>
              <a:t> </a:t>
            </a:r>
            <a:r>
              <a:rPr lang="pl-PL" sz="2000" dirty="0" smtClean="0"/>
              <a:t>dramaturgiem. </a:t>
            </a:r>
            <a:r>
              <a:rPr lang="pl-PL" sz="2000" dirty="0"/>
              <a:t>Obok </a:t>
            </a:r>
            <a:r>
              <a:rPr lang="pl-PL" sz="2000" dirty="0" smtClean="0"/>
              <a:t>Adama Mickiewicza</a:t>
            </a:r>
            <a:r>
              <a:rPr lang="pl-PL" sz="2000" dirty="0"/>
              <a:t> i </a:t>
            </a:r>
            <a:r>
              <a:rPr lang="pl-PL" sz="2000" dirty="0" smtClean="0"/>
              <a:t>Zygmunta Krasińskiego</a:t>
            </a:r>
            <a:r>
              <a:rPr lang="pl-PL" sz="2000" dirty="0"/>
              <a:t> określany jako jeden </a:t>
            </a:r>
            <a:r>
              <a:rPr lang="pl-PL" sz="2000" dirty="0" smtClean="0"/>
              <a:t>z Wieszczów narodowych. </a:t>
            </a:r>
            <a:r>
              <a:rPr lang="pl-PL" sz="2000" dirty="0"/>
              <a:t>Obok </a:t>
            </a:r>
            <a:r>
              <a:rPr lang="pl-PL" sz="2000" dirty="0" smtClean="0"/>
              <a:t>Mickiewicza, z którym nota </a:t>
            </a:r>
            <a:r>
              <a:rPr lang="pl-PL" sz="2000" dirty="0" err="1" smtClean="0"/>
              <a:t>bene</a:t>
            </a:r>
            <a:r>
              <a:rPr lang="pl-PL" sz="2000" dirty="0" smtClean="0"/>
              <a:t> dość zacięcie rywalizował,</a:t>
            </a:r>
            <a:r>
              <a:rPr lang="pl-PL" sz="2000" dirty="0"/>
              <a:t> uznawany powszechnie za największego </a:t>
            </a:r>
            <a:r>
              <a:rPr lang="pl-PL" sz="2000" dirty="0" smtClean="0"/>
              <a:t>przedstawiciela polskiego romantyzmu. </a:t>
            </a:r>
          </a:p>
          <a:p>
            <a:pPr algn="just"/>
            <a:endParaRPr lang="pl-PL" sz="2000" dirty="0" smtClean="0"/>
          </a:p>
          <a:p>
            <a:pPr algn="just"/>
            <a:r>
              <a:rPr lang="pl-PL" sz="2000" dirty="0"/>
              <a:t>Utwory Słowackiego, zgodnie z duchem epoki i ówczesną sytuacją narodu polskiego, podejmowały istotne problemy związane z walką narodowowyzwoleńczą, z przeszłością narodu i przyczynami niewoli, ale także poruszały uniwersalne tematy </a:t>
            </a:r>
            <a:r>
              <a:rPr lang="pl-PL" sz="2000" dirty="0" smtClean="0"/>
              <a:t>egzystencjalne</a:t>
            </a:r>
            <a:endParaRPr lang="pl-PL" sz="2000" dirty="0"/>
          </a:p>
        </p:txBody>
      </p:sp>
      <p:pic>
        <p:nvPicPr>
          <p:cNvPr id="4" name="Obraz 3" descr="aut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628800"/>
            <a:ext cx="2921000" cy="4318000"/>
          </a:xfrm>
          <a:prstGeom prst="rect">
            <a:avLst/>
          </a:prstGeom>
          <a:ln w="4445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atin typeface="Gabriola" pitchFamily="82" charset="0"/>
              </a:rPr>
              <a:t>Skąd pomysł ?</a:t>
            </a:r>
            <a:endParaRPr lang="pl-PL" sz="5400" b="1" dirty="0"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556792"/>
            <a:ext cx="5184576" cy="4525963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/>
              <a:t>	Słowacki </a:t>
            </a:r>
            <a:r>
              <a:rPr lang="pl-PL" sz="2000" dirty="0"/>
              <a:t>napisał </a:t>
            </a:r>
            <a:r>
              <a:rPr lang="pl-PL" sz="2000" i="1" dirty="0"/>
              <a:t>Balladynę</a:t>
            </a:r>
            <a:r>
              <a:rPr lang="pl-PL" sz="2000" dirty="0"/>
              <a:t> </a:t>
            </a:r>
            <a:r>
              <a:rPr lang="pl-PL" sz="2000" b="1" dirty="0"/>
              <a:t>jesienią 1834 roku w </a:t>
            </a:r>
            <a:r>
              <a:rPr lang="pl-PL" sz="2000" b="1" dirty="0" smtClean="0"/>
              <a:t>Genewie</a:t>
            </a:r>
            <a:r>
              <a:rPr lang="pl-PL" sz="2000" dirty="0"/>
              <a:t>,</a:t>
            </a:r>
            <a:r>
              <a:rPr lang="pl-PL" sz="2000" dirty="0" smtClean="0"/>
              <a:t> </a:t>
            </a:r>
            <a:r>
              <a:rPr lang="pl-PL" sz="2000" dirty="0"/>
              <a:t>w</a:t>
            </a:r>
            <a:r>
              <a:rPr lang="pl-PL" sz="2000" dirty="0" smtClean="0"/>
              <a:t>iec podczas Wielkiej Emigracji po powstaniu listopadowym. </a:t>
            </a:r>
          </a:p>
          <a:p>
            <a:pPr algn="just"/>
            <a:r>
              <a:rPr lang="pl-PL" sz="2000" dirty="0" smtClean="0"/>
              <a:t>	Historycy literatury doszukują </a:t>
            </a:r>
            <a:r>
              <a:rPr lang="pl-PL" sz="2000" dirty="0"/>
              <a:t>się jej „korzeni” w ówczesnej sytuacji społeczno-politycznej. </a:t>
            </a:r>
            <a:endParaRPr lang="pl-PL" sz="2000" dirty="0" smtClean="0"/>
          </a:p>
          <a:p>
            <a:pPr algn="just"/>
            <a:r>
              <a:rPr lang="pl-PL" sz="2000" dirty="0"/>
              <a:t>	</a:t>
            </a:r>
            <a:r>
              <a:rPr lang="pl-PL" sz="2000" dirty="0" smtClean="0"/>
              <a:t>Słowackiemu </a:t>
            </a:r>
            <a:r>
              <a:rPr lang="pl-PL" sz="2000" dirty="0"/>
              <a:t>przyszedł do głowy pomysł napisania dzieła o niezbyt konkretnie sprecyzowanych realiach historycznych, które ukazałoby „optymistyczną” przeszłość kraju </a:t>
            </a:r>
            <a:r>
              <a:rPr lang="pl-PL" sz="2000" dirty="0" smtClean="0"/>
              <a:t>dzieło</a:t>
            </a:r>
            <a:r>
              <a:rPr lang="pl-PL" sz="2000" dirty="0"/>
              <a:t>, które wsączyłoby w dusze Polaków nadzieję i przypomniało o naczelnych wartościach, tradycji, ale w sposób niekonwencjonalny, lekko satyryczny.</a:t>
            </a:r>
          </a:p>
        </p:txBody>
      </p:sp>
      <p:pic>
        <p:nvPicPr>
          <p:cNvPr id="5" name="Obraz 4" descr="Gerson_-_Balladyna_19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1484784"/>
            <a:ext cx="2771617" cy="4548385"/>
          </a:xfrm>
          <a:prstGeom prst="rect">
            <a:avLst/>
          </a:prstGeom>
          <a:ln w="28575">
            <a:solidFill>
              <a:schemeClr val="bg2">
                <a:lumMod val="50000"/>
              </a:schemeClr>
            </a:solidFill>
          </a:ln>
        </p:spPr>
      </p:pic>
      <p:sp>
        <p:nvSpPr>
          <p:cNvPr id="6" name="pole tekstowe 5"/>
          <p:cNvSpPr txBox="1"/>
          <p:nvPr/>
        </p:nvSpPr>
        <p:spPr>
          <a:xfrm>
            <a:off x="5940152" y="6381328"/>
            <a:ext cx="33123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Wojciech Gerson, „Balladyna”, 1900r. </a:t>
            </a:r>
            <a:endParaRPr lang="pl-PL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Gabriola" pitchFamily="82" charset="0"/>
              </a:rPr>
              <a:t>Fragment listu Słowackiego do matki</a:t>
            </a:r>
            <a:endParaRPr lang="pl-PL" b="1" dirty="0"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l-PL" b="1" dirty="0">
                <a:latin typeface="Gabriola" pitchFamily="82" charset="0"/>
              </a:rPr>
              <a:t>W liście do matki z 18 grudnia 1834 roku poeta </a:t>
            </a:r>
            <a:r>
              <a:rPr lang="pl-PL" b="1" dirty="0" smtClean="0">
                <a:latin typeface="Gabriola" pitchFamily="82" charset="0"/>
              </a:rPr>
              <a:t>pisał o swoim dziele</a:t>
            </a:r>
            <a:r>
              <a:rPr lang="pl-PL" dirty="0" smtClean="0">
                <a:latin typeface="Gabriola" pitchFamily="82" charset="0"/>
              </a:rPr>
              <a:t>:</a:t>
            </a:r>
            <a:r>
              <a:rPr lang="pl-PL" dirty="0">
                <a:latin typeface="Gabriola" pitchFamily="82" charset="0"/>
              </a:rPr>
              <a:t> </a:t>
            </a:r>
            <a:endParaRPr lang="pl-PL" dirty="0" smtClean="0">
              <a:latin typeface="Gabriola" pitchFamily="82" charset="0"/>
            </a:endParaRPr>
          </a:p>
          <a:p>
            <a:pPr>
              <a:buNone/>
            </a:pPr>
            <a:r>
              <a:rPr lang="pl-PL" i="1" dirty="0"/>
              <a:t>	</a:t>
            </a:r>
            <a:r>
              <a:rPr lang="pl-PL" i="1" dirty="0" smtClean="0"/>
              <a:t>	</a:t>
            </a:r>
            <a:r>
              <a:rPr lang="pl-PL" i="1" dirty="0" smtClean="0">
                <a:latin typeface="Gabriola" pitchFamily="82" charset="0"/>
              </a:rPr>
              <a:t>„</a:t>
            </a:r>
            <a:r>
              <a:rPr lang="pl-PL" i="1" dirty="0">
                <a:latin typeface="Gabriola" pitchFamily="82" charset="0"/>
              </a:rPr>
              <a:t>Od ostatniego mego listu (...) w przeciągu miesiąca </a:t>
            </a:r>
            <a:r>
              <a:rPr lang="pl-PL" i="1" dirty="0" err="1">
                <a:latin typeface="Gabriola" pitchFamily="82" charset="0"/>
              </a:rPr>
              <a:t>upłynionego</a:t>
            </a:r>
            <a:r>
              <a:rPr lang="pl-PL" i="1" dirty="0">
                <a:latin typeface="Gabriola" pitchFamily="82" charset="0"/>
              </a:rPr>
              <a:t>, napisałem nową sztukę teatralną – niby tragedię pod tytułem „</a:t>
            </a:r>
            <a:r>
              <a:rPr lang="pl-PL" i="1" dirty="0" err="1">
                <a:latin typeface="Gabriola" pitchFamily="82" charset="0"/>
              </a:rPr>
              <a:t>Balladina</a:t>
            </a:r>
            <a:r>
              <a:rPr lang="pl-PL" i="1" dirty="0">
                <a:latin typeface="Gabriola" pitchFamily="82" charset="0"/>
              </a:rPr>
              <a:t>”. Z wszystkich rzeczy, które dotychczas moja mózgownica urodziła, ta tragedia jest najlepszą – zwłaszcza, ze otworzyła mi nową drogę, nowy kraj poetyczny, nietknięty ludzką stopą, kraj obszerniejszy niż ta biedna ziemia, bo idealny. Zobaczysz kiedyś, Mamo kochana, co to za dziwna kraina – i czasy. Tragedia cała podobna do starej ballady, ułożona tak, jakby ją gmin układał, przeciwna zupełnie prawdzie historycznej, czasem przeciwna podobieństwu prawdy. Ludzie jednak, starałem się, aby byli prawdziwymi i aby w sercu mieli nasze serca.”</a:t>
            </a:r>
            <a:endParaRPr lang="pl-PL" dirty="0">
              <a:latin typeface="Gabriola" pitchFamily="8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atin typeface="Gabriola" pitchFamily="82" charset="0"/>
              </a:rPr>
              <a:t>Dlaczego „Balladyna”?</a:t>
            </a:r>
            <a:endParaRPr lang="pl-PL" sz="5400" b="1" dirty="0"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525963"/>
          </a:xfrm>
        </p:spPr>
        <p:txBody>
          <a:bodyPr>
            <a:normAutofit/>
          </a:bodyPr>
          <a:lstStyle/>
          <a:p>
            <a:pPr algn="just"/>
            <a:r>
              <a:rPr lang="pl-PL" sz="2300" dirty="0" smtClean="0"/>
              <a:t>Balladyna</a:t>
            </a:r>
            <a:r>
              <a:rPr lang="pl-PL" sz="2300" dirty="0"/>
              <a:t> </a:t>
            </a:r>
            <a:r>
              <a:rPr lang="pl-PL" sz="2300" dirty="0" smtClean="0"/>
              <a:t>to imię </a:t>
            </a:r>
            <a:r>
              <a:rPr lang="pl-PL" sz="2300" dirty="0"/>
              <a:t>głównej bohaterki wspomnianego utworu. Utwór </a:t>
            </a:r>
            <a:r>
              <a:rPr lang="pl-PL" sz="2300" dirty="0" smtClean="0"/>
              <a:t>Słowackiego</a:t>
            </a:r>
            <a:r>
              <a:rPr lang="pl-PL" sz="2300" dirty="0"/>
              <a:t> to opowieść o żądzy władzy i o dorastaniu do roli zbrodniarza. </a:t>
            </a:r>
            <a:endParaRPr lang="pl-PL" sz="2300" dirty="0" smtClean="0"/>
          </a:p>
          <a:p>
            <a:pPr algn="just"/>
            <a:r>
              <a:rPr lang="pl-PL" sz="2300" dirty="0" smtClean="0"/>
              <a:t>Nie </a:t>
            </a:r>
            <a:r>
              <a:rPr lang="pl-PL" sz="2300" dirty="0"/>
              <a:t>przypadkiem też imię </a:t>
            </a:r>
            <a:r>
              <a:rPr lang="pl-PL" sz="2300" dirty="0" smtClean="0"/>
              <a:t>to nawiązuje </a:t>
            </a:r>
            <a:r>
              <a:rPr lang="pl-PL" sz="2300" dirty="0"/>
              <a:t>do </a:t>
            </a:r>
            <a:r>
              <a:rPr lang="pl-PL" sz="2300" dirty="0" smtClean="0"/>
              <a:t>ballady, </a:t>
            </a:r>
            <a:r>
              <a:rPr lang="pl-PL" sz="2300" dirty="0"/>
              <a:t>w której zazwyczaj pojawiają się motywy fantastyczne i elementy wierzeń </a:t>
            </a:r>
            <a:r>
              <a:rPr lang="pl-PL" sz="2300" dirty="0" smtClean="0"/>
              <a:t>ludowych, które zawiera również  ten utwór.</a:t>
            </a:r>
            <a:endParaRPr lang="pl-PL" sz="2300" dirty="0"/>
          </a:p>
        </p:txBody>
      </p:sp>
      <p:pic>
        <p:nvPicPr>
          <p:cNvPr id="4" name="Obraz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861048"/>
            <a:ext cx="6120680" cy="2775521"/>
          </a:xfrm>
          <a:prstGeom prst="rect">
            <a:avLst/>
          </a:prstGeom>
          <a:ln w="34925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atin typeface="Gabriola" pitchFamily="82" charset="0"/>
              </a:rPr>
              <a:t>O czym jest „Balladyna”?</a:t>
            </a:r>
            <a:endParaRPr lang="pl-PL" sz="5400" b="1" dirty="0"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772816"/>
            <a:ext cx="4968552" cy="432048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/>
              <a:t>Balladyna to dramat o funkcjonowaniu na świecie dobra i zła. Bohaterki zostały opisane na zasadzie kontrastu: Alina to uosobienie dobra, Balladyna - zła. W świecie utworu zło zwycięża nad dobrem. Alina ginie, żoną Kirkora, księżną zostaje okrutna Balladyna. Ginie także jej mąż, szlachetny Kirkor, który chce zwrócić Pustelnikowi (a w rzeczywistości prawowitemu królowi </a:t>
            </a:r>
            <a:r>
              <a:rPr lang="pl-PL" dirty="0" err="1"/>
              <a:t>Popielowi</a:t>
            </a:r>
            <a:r>
              <a:rPr lang="pl-PL" dirty="0"/>
              <a:t>) koronę - symbol władzy. Dopiero w ostatniej scenie dobro odzyskuje władzę.</a:t>
            </a:r>
          </a:p>
        </p:txBody>
      </p:sp>
      <p:pic>
        <p:nvPicPr>
          <p:cNvPr id="4" name="Obraz 3" descr="balladyna2013_a.jpg"/>
          <p:cNvPicPr>
            <a:picLocks noChangeAspect="1"/>
          </p:cNvPicPr>
          <p:nvPr/>
        </p:nvPicPr>
        <p:blipFill>
          <a:blip r:embed="rId2" cstate="print"/>
          <a:srcRect t="7542" b="11942"/>
          <a:stretch>
            <a:fillRect/>
          </a:stretch>
        </p:blipFill>
        <p:spPr>
          <a:xfrm>
            <a:off x="5508104" y="1916832"/>
            <a:ext cx="3279133" cy="345638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 smtClean="0">
                <a:latin typeface="Gabriola" pitchFamily="82" charset="0"/>
              </a:rPr>
              <a:t>Wydarzenia</a:t>
            </a:r>
            <a:endParaRPr lang="pl-PL" sz="5400" b="1" dirty="0"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853136"/>
          </a:xfrm>
        </p:spPr>
        <p:txBody>
          <a:bodyPr>
            <a:normAutofit fontScale="47500" lnSpcReduction="20000"/>
          </a:bodyPr>
          <a:lstStyle/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Kirkor u Pustelnika - opowieść Pustelnika.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Rada Pustelnika - </a:t>
            </a:r>
            <a:r>
              <a:rPr lang="pl-PL" b="1" u="sng" dirty="0"/>
              <a:t>Kirkor</a:t>
            </a:r>
            <a:r>
              <a:rPr lang="pl-PL" dirty="0"/>
              <a:t> ma wybrać na żonę prostą, ubogą dziewczynę.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Goplana - rozkazy dla Skierki i Chochlika.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Malinowy konkurs.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Balladyna zabija Alinę.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Krwawa plama na czole Balladyny.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Balladyna na zamku Kirkora - zamknięcie matki w wieży.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Balladyna - plany wobec </a:t>
            </a:r>
            <a:r>
              <a:rPr lang="pl-PL" dirty="0" err="1"/>
              <a:t>Kostryna</a:t>
            </a:r>
            <a:r>
              <a:rPr lang="pl-PL" dirty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Do pałacu przybywa zaufany sługa Kirkora, </a:t>
            </a:r>
            <a:r>
              <a:rPr lang="pl-PL" dirty="0" err="1"/>
              <a:t>Gralon</a:t>
            </a:r>
            <a:r>
              <a:rPr lang="pl-PL" dirty="0"/>
              <a:t>, ze skrzynią, Balladyna wraz z </a:t>
            </a:r>
            <a:r>
              <a:rPr lang="pl-PL" dirty="0" err="1"/>
              <a:t>Kostrynem</a:t>
            </a:r>
            <a:r>
              <a:rPr lang="pl-PL" dirty="0"/>
              <a:t> zabijają go.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Kirkor u Pustelnika - obiecuje odnaleźć skradzioną przez Chochlika i Skierkę koronę Lecha.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Śmierć Kirkora.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Śmierć </a:t>
            </a:r>
            <a:r>
              <a:rPr lang="pl-PL" dirty="0" err="1"/>
              <a:t>Kostryna</a:t>
            </a:r>
            <a:r>
              <a:rPr lang="pl-PL" dirty="0"/>
              <a:t>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Sąd nad zbrodniarzami - Balladyna w roli sędziego.</a:t>
            </a:r>
          </a:p>
          <a:p>
            <a:pPr marL="514350" indent="-514350" fontAlgn="base">
              <a:buFont typeface="+mj-lt"/>
              <a:buAutoNum type="arabicPeriod"/>
            </a:pPr>
            <a:r>
              <a:rPr lang="pl-PL" dirty="0"/>
              <a:t>Śmierć Balladyny.</a:t>
            </a:r>
          </a:p>
          <a:p>
            <a:pPr>
              <a:buNone/>
            </a:pPr>
            <a:endParaRPr lang="pl-PL" dirty="0"/>
          </a:p>
        </p:txBody>
      </p:sp>
      <p:pic>
        <p:nvPicPr>
          <p:cNvPr id="6" name="Obraz 5" descr="balldy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1484784"/>
            <a:ext cx="3672408" cy="49957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pl-PL" sz="5400" b="1" dirty="0" smtClean="0">
                <a:latin typeface="Gabriola" pitchFamily="82" charset="0"/>
              </a:rPr>
              <a:t>Motywy baśniowe</a:t>
            </a:r>
            <a:endParaRPr lang="pl-PL" sz="5400" b="1" dirty="0"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13384"/>
            <a:ext cx="5328592" cy="5544616"/>
          </a:xfrm>
        </p:spPr>
        <p:txBody>
          <a:bodyPr>
            <a:noAutofit/>
          </a:bodyPr>
          <a:lstStyle/>
          <a:p>
            <a:pPr algn="just"/>
            <a:r>
              <a:rPr lang="pl-PL" sz="2000" dirty="0">
                <a:latin typeface="Gabriola" pitchFamily="82" charset="0"/>
              </a:rPr>
              <a:t>Słowacki stworzył w „Balladynie” własną wizję czasów prehistorycznych. Czerpał z historycznych legend, podań i baśni</a:t>
            </a:r>
            <a:r>
              <a:rPr lang="pl-PL" sz="2000" dirty="0" smtClean="0">
                <a:latin typeface="Gabriola" pitchFamily="82" charset="0"/>
              </a:rPr>
              <a:t>.</a:t>
            </a:r>
          </a:p>
          <a:p>
            <a:pPr algn="just"/>
            <a:r>
              <a:rPr lang="pl-PL" sz="2000" dirty="0">
                <a:latin typeface="Gabriola" pitchFamily="82" charset="0"/>
              </a:rPr>
              <a:t>Z polskich kronik zaczerpnął wątki o </a:t>
            </a:r>
            <a:r>
              <a:rPr lang="pl-PL" sz="2000" dirty="0" err="1" smtClean="0">
                <a:latin typeface="Gabriola" pitchFamily="82" charset="0"/>
              </a:rPr>
              <a:t>Popielu</a:t>
            </a:r>
            <a:endParaRPr lang="pl-PL" sz="2000" dirty="0" smtClean="0">
              <a:latin typeface="Gabriola" pitchFamily="82" charset="0"/>
            </a:endParaRPr>
          </a:p>
          <a:p>
            <a:pPr algn="just"/>
            <a:r>
              <a:rPr lang="pl-PL" sz="2000" dirty="0" smtClean="0">
                <a:latin typeface="Gabriola" pitchFamily="82" charset="0"/>
              </a:rPr>
              <a:t>Kirkor </a:t>
            </a:r>
            <a:r>
              <a:rPr lang="pl-PL" sz="2000" dirty="0">
                <a:latin typeface="Gabriola" pitchFamily="82" charset="0"/>
              </a:rPr>
              <a:t>Słowackiego przypomina pragnieniem obrony umęczonego Zbawiciela legendarnego króla Franków –Chlodwiga I </a:t>
            </a:r>
            <a:r>
              <a:rPr lang="pl-PL" sz="2000" dirty="0" smtClean="0">
                <a:latin typeface="Gabriola" pitchFamily="82" charset="0"/>
              </a:rPr>
              <a:t>deklarującego pomoc </a:t>
            </a:r>
            <a:r>
              <a:rPr lang="pl-PL" sz="2000" dirty="0">
                <a:latin typeface="Gabriola" pitchFamily="82" charset="0"/>
              </a:rPr>
              <a:t>zbrojną </a:t>
            </a:r>
            <a:r>
              <a:rPr lang="pl-PL" sz="2000" dirty="0" smtClean="0">
                <a:latin typeface="Gabriola" pitchFamily="82" charset="0"/>
              </a:rPr>
              <a:t>Chrystusowi</a:t>
            </a:r>
          </a:p>
          <a:p>
            <a:pPr algn="just"/>
            <a:endParaRPr lang="pl-PL" sz="2000" dirty="0" smtClean="0">
              <a:latin typeface="Gabriola" pitchFamily="82" charset="0"/>
            </a:endParaRPr>
          </a:p>
          <a:p>
            <a:pPr algn="just"/>
            <a:r>
              <a:rPr lang="pl-PL" sz="2000" dirty="0">
                <a:latin typeface="Gabriola" pitchFamily="82" charset="0"/>
              </a:rPr>
              <a:t>W tekście </a:t>
            </a:r>
            <a:r>
              <a:rPr lang="pl-PL" sz="2000" i="1" dirty="0">
                <a:latin typeface="Gabriola" pitchFamily="82" charset="0"/>
              </a:rPr>
              <a:t>Balladyny</a:t>
            </a:r>
            <a:r>
              <a:rPr lang="pl-PL" sz="2000" dirty="0">
                <a:latin typeface="Gabriola" pitchFamily="82" charset="0"/>
              </a:rPr>
              <a:t> zdarzenia nie są połączone konsekwentnie, np. Filon na sądzie z udziałem „zabójczej” królowej pojawia się z dzbankiem malin, który przecież wcześniej zabrała Balladyna celem udowodnienia Kirkorowi wypełnienia zadania. Nie o konsekwencję, logikę chodziło pisarzowi, ale o wyposażenie postaci w typowe dla baśni idee, postawy moralne (dobro – zło)</a:t>
            </a:r>
          </a:p>
        </p:txBody>
      </p:sp>
      <p:pic>
        <p:nvPicPr>
          <p:cNvPr id="5" name="Obraz 4" descr="balladyna-fot-fot-robert-jaworski-archiwum-artystyczne-teatru-narodowego_1920x1080_4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268760"/>
            <a:ext cx="3340629" cy="50578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>
                <a:latin typeface="Gabriola" pitchFamily="82" charset="0"/>
              </a:rPr>
              <a:t>„Balladyna” jako dramat romantyczny</a:t>
            </a:r>
            <a:endParaRPr lang="pl-PL" b="1" dirty="0">
              <a:latin typeface="Gabriola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1"/>
            <a:ext cx="8964488" cy="2332855"/>
          </a:xfrm>
        </p:spPr>
        <p:txBody>
          <a:bodyPr>
            <a:normAutofit fontScale="55000" lnSpcReduction="20000"/>
          </a:bodyPr>
          <a:lstStyle/>
          <a:p>
            <a:r>
              <a:rPr lang="pl-PL" dirty="0" smtClean="0"/>
              <a:t>W „Balladynie” bez trudu znaleźć możemy  wiele cech dramatu romantycznego.</a:t>
            </a:r>
          </a:p>
          <a:p>
            <a:r>
              <a:rPr lang="pl-PL" dirty="0" smtClean="0"/>
              <a:t>Pojawia się motyw nieszczęśliwej miłości Grabca do Goplany</a:t>
            </a:r>
          </a:p>
          <a:p>
            <a:r>
              <a:rPr lang="pl-PL" dirty="0" smtClean="0"/>
              <a:t>Balladyna przez swe rządze jest skazana na porażkę</a:t>
            </a:r>
          </a:p>
          <a:p>
            <a:r>
              <a:rPr lang="pl-PL" dirty="0" smtClean="0"/>
              <a:t>Całości towarzysza wpływy nadprzyrodzonych sił które w utworze reprezentuje Goplana</a:t>
            </a:r>
          </a:p>
          <a:p>
            <a:r>
              <a:rPr lang="pl-PL" dirty="0" smtClean="0"/>
              <a:t>Fatum jest obecne w </a:t>
            </a:r>
            <a:r>
              <a:rPr lang="pl-PL" dirty="0"/>
              <a:t>ż</a:t>
            </a:r>
            <a:r>
              <a:rPr lang="pl-PL" dirty="0" smtClean="0"/>
              <a:t>yciu ludzi pląta ich losy i doprowadza do śmierci wielu osób.</a:t>
            </a:r>
          </a:p>
          <a:p>
            <a:r>
              <a:rPr lang="pl-PL" dirty="0" smtClean="0"/>
              <a:t>Obecne są elementy fantastyczne</a:t>
            </a:r>
            <a:endParaRPr lang="pl-PL" dirty="0"/>
          </a:p>
          <a:p>
            <a:r>
              <a:rPr lang="pl-PL" dirty="0" smtClean="0"/>
              <a:t>W utworze nie występuje również zasada trzech jedności.</a:t>
            </a:r>
            <a:endParaRPr lang="pl-PL" dirty="0"/>
          </a:p>
        </p:txBody>
      </p:sp>
      <p:pic>
        <p:nvPicPr>
          <p:cNvPr id="4" name="Obraz 3" descr="120210_bfu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717032"/>
            <a:ext cx="5832648" cy="286377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170</Words>
  <Application>Microsoft Office PowerPoint</Application>
  <PresentationFormat>Pokaz na ekranie (4:3)</PresentationFormat>
  <Paragraphs>55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Bradley Hand ITC</vt:lpstr>
      <vt:lpstr>Calibri</vt:lpstr>
      <vt:lpstr>Gabriola</vt:lpstr>
      <vt:lpstr>Motyw pakietu Office</vt:lpstr>
      <vt:lpstr>Juliusz Słowacki</vt:lpstr>
      <vt:lpstr>Kilka słów o autorze</vt:lpstr>
      <vt:lpstr>Skąd pomysł ?</vt:lpstr>
      <vt:lpstr>Fragment listu Słowackiego do matki</vt:lpstr>
      <vt:lpstr>Dlaczego „Balladyna”?</vt:lpstr>
      <vt:lpstr>O czym jest „Balladyna”?</vt:lpstr>
      <vt:lpstr>Wydarzenia</vt:lpstr>
      <vt:lpstr>Motywy baśniowe</vt:lpstr>
      <vt:lpstr>„Balladyna” jako dramat romantyczny</vt:lpstr>
      <vt:lpstr>Nawiązania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Juliusz Słowacki</dc:title>
  <dc:creator>Jarosław Sowa</dc:creator>
  <cp:lastModifiedBy>Pracownia</cp:lastModifiedBy>
  <cp:revision>28</cp:revision>
  <dcterms:created xsi:type="dcterms:W3CDTF">2015-06-08T17:33:52Z</dcterms:created>
  <dcterms:modified xsi:type="dcterms:W3CDTF">2015-12-02T17:44:09Z</dcterms:modified>
  <cp:contentStatus>Wersja ostateczna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