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 varScale="1">
        <p:scale>
          <a:sx n="70" d="100"/>
          <a:sy n="70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9E167-BF06-4D58-B955-61C6981FA616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6A7C0-C9A4-4FEC-8524-054C896BC9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62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6A7C0-C9A4-4FEC-8524-054C896BC9D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01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E74-94D5-4917-A93C-167EFB2DE3E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3348-CFAC-4D38-8BD9-66FAE21476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663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E74-94D5-4917-A93C-167EFB2DE3E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3348-CFAC-4D38-8BD9-66FAE21476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32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E74-94D5-4917-A93C-167EFB2DE3E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3348-CFAC-4D38-8BD9-66FAE21476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91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E74-94D5-4917-A93C-167EFB2DE3E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3348-CFAC-4D38-8BD9-66FAE21476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088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E74-94D5-4917-A93C-167EFB2DE3E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3348-CFAC-4D38-8BD9-66FAE21476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9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E74-94D5-4917-A93C-167EFB2DE3E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3348-CFAC-4D38-8BD9-66FAE21476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6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E74-94D5-4917-A93C-167EFB2DE3E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3348-CFAC-4D38-8BD9-66FAE21476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67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E74-94D5-4917-A93C-167EFB2DE3E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3348-CFAC-4D38-8BD9-66FAE21476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5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E74-94D5-4917-A93C-167EFB2DE3E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3348-CFAC-4D38-8BD9-66FAE21476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42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E74-94D5-4917-A93C-167EFB2DE3E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3348-CFAC-4D38-8BD9-66FAE21476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12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E74-94D5-4917-A93C-167EFB2DE3E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3348-CFAC-4D38-8BD9-66FAE21476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41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40000"/>
              <a:lumOff val="60000"/>
            </a:schemeClr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C5E74-94D5-4917-A93C-167EFB2DE3E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23348-CFAC-4D38-8BD9-66FAE21476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77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5" y="0"/>
            <a:ext cx="5616624" cy="620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Dzieła</a:t>
            </a:r>
            <a:b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Juliusza Słowackiego</a:t>
            </a:r>
            <a:endParaRPr lang="pl-PL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43200" y="4869160"/>
            <a:ext cx="6400800" cy="17526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Gabriela </a:t>
            </a:r>
            <a:r>
              <a:rPr lang="pl-PL" dirty="0" err="1" smtClean="0">
                <a:solidFill>
                  <a:schemeClr val="tx1"/>
                </a:solidFill>
              </a:rPr>
              <a:t>Gogól</a:t>
            </a:r>
            <a:r>
              <a:rPr lang="pl-PL" dirty="0" smtClean="0">
                <a:solidFill>
                  <a:schemeClr val="tx1"/>
                </a:solidFill>
              </a:rPr>
              <a:t> kl.2F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Dramaty</a:t>
            </a:r>
            <a:endParaRPr lang="pl-PL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Balladyna (1834)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smtClean="0"/>
              <a:t>– tragedia opisana w pięciu aktach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Fantazy (1844)- </a:t>
            </a:r>
            <a:r>
              <a:rPr lang="pl-PL" sz="2400" dirty="0" smtClean="0"/>
              <a:t>wierszowany dramat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Kordian: Część pierwsza trylogii. Spisek koronacyjny.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Ksiądz Marek (1848)- </a:t>
            </a:r>
            <a:r>
              <a:rPr lang="pl-PL" sz="2400" dirty="0" smtClean="0"/>
              <a:t>poema dramatyczna pisana w trzech aktach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Książe niezłomny (1843) </a:t>
            </a:r>
            <a:r>
              <a:rPr lang="pl-PL" sz="2400" dirty="0" smtClean="0"/>
              <a:t>– swobodny przykład dramatu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1026" name="Picture 2" descr="C:\Users\User\AppData\Local\Microsoft\Windows\Temporary Internet Files\Content.IE5\IO4592SF\Otwarta_ksiazk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27025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8"/>
            <a:ext cx="9144000" cy="684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 „Smutno mi, Boże…”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43528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bg1"/>
                </a:solidFill>
                <a:latin typeface="Arial"/>
              </a:rPr>
              <a:t>Smutno mi Boże! Dla mnie na zachodzie</a:t>
            </a:r>
            <a:br>
              <a:rPr lang="pl-PL" sz="2400" dirty="0">
                <a:solidFill>
                  <a:schemeClr val="bg1"/>
                </a:solidFill>
                <a:latin typeface="Arial"/>
              </a:rPr>
            </a:br>
            <a:r>
              <a:rPr lang="pl-PL" sz="2400" dirty="0">
                <a:solidFill>
                  <a:schemeClr val="bg1"/>
                </a:solidFill>
                <a:latin typeface="Arial"/>
              </a:rPr>
              <a:t>Rozlałeś tęczę blasków promienistą,</a:t>
            </a:r>
            <a:br>
              <a:rPr lang="pl-PL" sz="2400" dirty="0">
                <a:solidFill>
                  <a:schemeClr val="bg1"/>
                </a:solidFill>
                <a:latin typeface="Arial"/>
              </a:rPr>
            </a:br>
            <a:r>
              <a:rPr lang="pl-PL" sz="2400" dirty="0" smtClean="0">
                <a:solidFill>
                  <a:schemeClr val="bg1"/>
                </a:solidFill>
                <a:latin typeface="Arial"/>
              </a:rPr>
              <a:t>Przede mną </a:t>
            </a:r>
            <a:r>
              <a:rPr lang="pl-PL" sz="2400" dirty="0">
                <a:solidFill>
                  <a:schemeClr val="bg1"/>
                </a:solidFill>
                <a:latin typeface="Arial"/>
              </a:rPr>
              <a:t>gasisz w </a:t>
            </a:r>
            <a:r>
              <a:rPr lang="pl-PL" sz="2400" dirty="0" smtClean="0">
                <a:solidFill>
                  <a:schemeClr val="bg1"/>
                </a:solidFill>
                <a:latin typeface="Arial"/>
              </a:rPr>
              <a:t>lazurowej </a:t>
            </a:r>
            <a:r>
              <a:rPr lang="pl-PL" sz="2400" dirty="0">
                <a:solidFill>
                  <a:schemeClr val="bg1"/>
                </a:solidFill>
                <a:latin typeface="Arial"/>
              </a:rPr>
              <a:t>wodzie</a:t>
            </a:r>
            <a:br>
              <a:rPr lang="pl-PL" sz="2400" dirty="0">
                <a:solidFill>
                  <a:schemeClr val="bg1"/>
                </a:solidFill>
                <a:latin typeface="Arial"/>
              </a:rPr>
            </a:br>
            <a:r>
              <a:rPr lang="pl-PL" sz="2400" dirty="0">
                <a:solidFill>
                  <a:schemeClr val="bg1"/>
                </a:solidFill>
                <a:latin typeface="Arial"/>
              </a:rPr>
              <a:t>Gwiazdę ognistą,</a:t>
            </a:r>
            <a:br>
              <a:rPr lang="pl-PL" sz="2400" dirty="0">
                <a:solidFill>
                  <a:schemeClr val="bg1"/>
                </a:solidFill>
                <a:latin typeface="Arial"/>
              </a:rPr>
            </a:br>
            <a:r>
              <a:rPr lang="pl-PL" sz="2400" dirty="0">
                <a:solidFill>
                  <a:schemeClr val="bg1"/>
                </a:solidFill>
                <a:latin typeface="Arial"/>
              </a:rPr>
              <a:t>Choć mi tak niebo ty złocisz i morze,       </a:t>
            </a:r>
            <a:br>
              <a:rPr lang="pl-PL" sz="2400" dirty="0">
                <a:solidFill>
                  <a:schemeClr val="bg1"/>
                </a:solidFill>
                <a:latin typeface="Arial"/>
              </a:rPr>
            </a:br>
            <a:r>
              <a:rPr lang="pl-PL" sz="2400" dirty="0">
                <a:solidFill>
                  <a:schemeClr val="bg1"/>
                </a:solidFill>
                <a:latin typeface="Arial"/>
              </a:rPr>
              <a:t>Smutno mi Boże</a:t>
            </a:r>
            <a:r>
              <a:rPr lang="pl-PL" sz="2400" dirty="0" smtClean="0">
                <a:solidFill>
                  <a:schemeClr val="bg1"/>
                </a:solidFill>
                <a:latin typeface="Arial"/>
              </a:rPr>
              <a:t>!</a:t>
            </a:r>
          </a:p>
          <a:p>
            <a:pPr marL="0" indent="0" algn="ctr">
              <a:buNone/>
            </a:pPr>
            <a:endParaRPr lang="pl-PL" sz="2400" dirty="0">
              <a:solidFill>
                <a:schemeClr val="bg1"/>
              </a:solidFill>
              <a:latin typeface="Arial"/>
            </a:endParaRPr>
          </a:p>
          <a:p>
            <a:pPr marL="0" indent="0" algn="ctr">
              <a:buNone/>
            </a:pPr>
            <a:r>
              <a:rPr lang="pl-PL" sz="2400" dirty="0" smtClean="0">
                <a:solidFill>
                  <a:schemeClr val="bg1"/>
                </a:solidFill>
                <a:latin typeface="Arial"/>
              </a:rPr>
              <a:t>Jak </a:t>
            </a:r>
            <a:r>
              <a:rPr lang="pl-PL" sz="2400" dirty="0">
                <a:solidFill>
                  <a:schemeClr val="bg1"/>
                </a:solidFill>
                <a:latin typeface="Arial"/>
              </a:rPr>
              <a:t>puste kłosy, z podniesiona głową,</a:t>
            </a:r>
            <a:br>
              <a:rPr lang="pl-PL" sz="2400" dirty="0">
                <a:solidFill>
                  <a:schemeClr val="bg1"/>
                </a:solidFill>
                <a:latin typeface="Arial"/>
              </a:rPr>
            </a:br>
            <a:r>
              <a:rPr lang="pl-PL" sz="2400" dirty="0">
                <a:solidFill>
                  <a:schemeClr val="bg1"/>
                </a:solidFill>
                <a:latin typeface="Arial"/>
              </a:rPr>
              <a:t>Stoję </a:t>
            </a:r>
            <a:r>
              <a:rPr lang="pl-PL" sz="2400" dirty="0" smtClean="0">
                <a:solidFill>
                  <a:schemeClr val="bg1"/>
                </a:solidFill>
                <a:latin typeface="Arial"/>
              </a:rPr>
              <a:t>rozkoszy </a:t>
            </a:r>
            <a:r>
              <a:rPr lang="pl-PL" sz="2400" dirty="0" err="1" smtClean="0">
                <a:solidFill>
                  <a:schemeClr val="bg1"/>
                </a:solidFill>
                <a:latin typeface="Arial"/>
              </a:rPr>
              <a:t>próżeń</a:t>
            </a:r>
            <a:r>
              <a:rPr lang="pl-PL" sz="24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pl-PL" sz="2400" dirty="0">
                <a:solidFill>
                  <a:schemeClr val="bg1"/>
                </a:solidFill>
                <a:latin typeface="Arial"/>
              </a:rPr>
              <a:t>i dosytu,</a:t>
            </a:r>
            <a:br>
              <a:rPr lang="pl-PL" sz="2400" dirty="0">
                <a:solidFill>
                  <a:schemeClr val="bg1"/>
                </a:solidFill>
                <a:latin typeface="Arial"/>
              </a:rPr>
            </a:br>
            <a:r>
              <a:rPr lang="pl-PL" sz="2400" dirty="0">
                <a:solidFill>
                  <a:schemeClr val="bg1"/>
                </a:solidFill>
                <a:latin typeface="Arial"/>
              </a:rPr>
              <a:t>Dla obcych ludzi mam twarz jednakową,</a:t>
            </a:r>
            <a:br>
              <a:rPr lang="pl-PL" sz="2400" dirty="0">
                <a:solidFill>
                  <a:schemeClr val="bg1"/>
                </a:solidFill>
                <a:latin typeface="Arial"/>
              </a:rPr>
            </a:br>
            <a:r>
              <a:rPr lang="pl-PL" sz="2400" dirty="0">
                <a:solidFill>
                  <a:schemeClr val="bg1"/>
                </a:solidFill>
                <a:latin typeface="Arial"/>
              </a:rPr>
              <a:t> Ciszę błękitu:       </a:t>
            </a:r>
            <a:br>
              <a:rPr lang="pl-PL" sz="2400" dirty="0">
                <a:solidFill>
                  <a:schemeClr val="bg1"/>
                </a:solidFill>
                <a:latin typeface="Arial"/>
              </a:rPr>
            </a:br>
            <a:r>
              <a:rPr lang="pl-PL" sz="2400" dirty="0">
                <a:solidFill>
                  <a:schemeClr val="bg1"/>
                </a:solidFill>
                <a:latin typeface="Arial"/>
              </a:rPr>
              <a:t>Ale przed tobą głąb serca otworzę,</a:t>
            </a:r>
            <a:br>
              <a:rPr lang="pl-PL" sz="2400" dirty="0">
                <a:solidFill>
                  <a:schemeClr val="bg1"/>
                </a:solidFill>
                <a:latin typeface="Arial"/>
              </a:rPr>
            </a:br>
            <a:r>
              <a:rPr lang="pl-PL" sz="2400" dirty="0">
                <a:solidFill>
                  <a:schemeClr val="bg1"/>
                </a:solidFill>
                <a:latin typeface="Arial"/>
              </a:rPr>
              <a:t>Smutno mi Boże</a:t>
            </a:r>
            <a:r>
              <a:rPr lang="pl-PL" sz="2400" dirty="0" smtClean="0">
                <a:solidFill>
                  <a:schemeClr val="bg1"/>
                </a:solidFill>
                <a:latin typeface="Arial"/>
              </a:rPr>
              <a:t>!...</a:t>
            </a:r>
            <a:endParaRPr lang="pl-PL" sz="2400" dirty="0">
              <a:solidFill>
                <a:schemeClr val="bg1"/>
              </a:solidFill>
              <a:latin typeface="Arial"/>
            </a:endParaRPr>
          </a:p>
          <a:p>
            <a:pPr marL="0" indent="0" algn="ctr">
              <a:buNone/>
            </a:pPr>
            <a:endParaRPr lang="pl-PL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25852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Interpretacja hymnu</a:t>
            </a:r>
            <a:endParaRPr lang="pl-PL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Wiersz jest szczerym i osobistym wyznaniem. Podmiot liryczny cierpi i tęskni za ojczyzną. Nie myśli już o powrocie do kraju i nie pomoże mu w tym nawet modlitwa dziecka.</a:t>
            </a:r>
          </a:p>
          <a:p>
            <a:pPr algn="ctr"/>
            <a:r>
              <a:rPr lang="pl-PL" dirty="0" smtClean="0"/>
              <a:t>Jest samotny i niezrozumiały, nie wie w ogóle co go czeka.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69160"/>
            <a:ext cx="5838035" cy="184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14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146250"/>
          </a:xfrm>
        </p:spPr>
        <p:txBody>
          <a:bodyPr>
            <a:normAutofit/>
          </a:bodyPr>
          <a:lstStyle/>
          <a:p>
            <a:r>
              <a:rPr lang="pl-P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Bardzo dziękuję za uwagę </a:t>
            </a:r>
            <a:r>
              <a:rPr lang="pl-P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140968"/>
            <a:ext cx="8291264" cy="298519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78" y="2348880"/>
            <a:ext cx="3276760" cy="43850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" y="2921563"/>
            <a:ext cx="2952328" cy="393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Spis treści</a:t>
            </a:r>
            <a:endParaRPr lang="pl-P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0691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3800" i="1" dirty="0" smtClean="0"/>
              <a:t>Krótka notka biograficzna</a:t>
            </a:r>
          </a:p>
          <a:p>
            <a:pPr algn="ctr"/>
            <a:r>
              <a:rPr lang="pl-PL" sz="3800" i="1" dirty="0" smtClean="0"/>
              <a:t>Twórczość </a:t>
            </a:r>
          </a:p>
          <a:p>
            <a:pPr algn="ctr"/>
            <a:r>
              <a:rPr lang="pl-PL" sz="3800" i="1" dirty="0" smtClean="0"/>
              <a:t>Wiersze</a:t>
            </a:r>
          </a:p>
          <a:p>
            <a:pPr algn="ctr"/>
            <a:r>
              <a:rPr lang="pl-PL" sz="3800" i="1" dirty="0" smtClean="0"/>
              <a:t>Powieści poetyckie</a:t>
            </a:r>
          </a:p>
          <a:p>
            <a:pPr algn="ctr"/>
            <a:r>
              <a:rPr lang="pl-PL" sz="3800" i="1" dirty="0" smtClean="0"/>
              <a:t>Poematy</a:t>
            </a:r>
          </a:p>
          <a:p>
            <a:pPr algn="ctr"/>
            <a:r>
              <a:rPr lang="pl-PL" sz="3800" i="1" dirty="0" smtClean="0"/>
              <a:t>Dramaty</a:t>
            </a:r>
          </a:p>
          <a:p>
            <a:pPr algn="ctr"/>
            <a:r>
              <a:rPr lang="pl-PL" sz="3800" i="1" dirty="0" smtClean="0"/>
              <a:t>Hymn „Smutno mi, Boże”</a:t>
            </a:r>
          </a:p>
          <a:p>
            <a:pPr algn="ctr"/>
            <a:r>
              <a:rPr lang="pl-PL" sz="3800" i="1" dirty="0" smtClean="0"/>
              <a:t>Interpretacja hymnu</a:t>
            </a:r>
          </a:p>
        </p:txBody>
      </p:sp>
    </p:spTree>
    <p:extLst>
      <p:ext uri="{BB962C8B-B14F-4D97-AF65-F5344CB8AC3E}">
        <p14:creationId xmlns:p14="http://schemas.microsoft.com/office/powerpoint/2010/main" val="24204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8490"/>
            <a:ext cx="7388299" cy="587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Krótka notka biograficzna</a:t>
            </a:r>
            <a:endParaRPr lang="pl-P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16832"/>
            <a:ext cx="8219256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Juliusz urodził się 4 września 1809 roku w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Krzemieńcu. Był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jedynym dzieckiem państwa Słowackich. Ojciec Euzebiusz, był profesorem literatury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Matka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Słowackiego, Salomea z Januszewskich,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śmierci męża zajmowała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się sama wychowywaniem syna.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Poeta    zmarł 3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kwietnia 1849 r. w Paryżu. Został pochowany na paryskim Cmentarzu Montmartre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Sarkofag Juliusza znajduje się w Krypcie Wieszczów Narodowych na Wawelu – </a:t>
            </a:r>
            <a:r>
              <a:rPr lang="pl-PL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czerwca 1927r.</a:t>
            </a:r>
            <a:endParaRPr lang="pl-PL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642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8416"/>
            <a:ext cx="8204491" cy="550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Twórczość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i="1" dirty="0" smtClean="0"/>
              <a:t>Mimo iż Słowacki żył zaledwie 40 lat, jego twórczość literacka była obfita i różnorodna. Jako że spuścizna literacka Słowackiego była bogata tematycznie, jego twórczość podzielić można na cztery okresy: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</a:rPr>
              <a:t>Przemiany filozoficzno-estetyczne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</a:rPr>
              <a:t>Oświeceniowy deizm, religijny </a:t>
            </a:r>
            <a:r>
              <a:rPr lang="pl-PL" sz="2400" i="1" dirty="0" err="1" smtClean="0">
                <a:solidFill>
                  <a:schemeClr val="tx2">
                    <a:lumMod val="75000"/>
                  </a:schemeClr>
                </a:solidFill>
              </a:rPr>
              <a:t>sceptyzm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</a:rPr>
              <a:t> i cynizm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</a:rPr>
              <a:t>Swobodne przekazy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</a:rPr>
              <a:t>Etyka chrześcijańska</a:t>
            </a:r>
          </a:p>
          <a:p>
            <a:pPr marL="0" indent="0">
              <a:buNone/>
            </a:pPr>
            <a:endParaRPr lang="pl-PL" sz="2400" i="1" dirty="0"/>
          </a:p>
          <a:p>
            <a:pPr marL="0" indent="0">
              <a:buNone/>
            </a:pPr>
            <a:r>
              <a:rPr lang="pl-PL" sz="2400" b="1" i="1" dirty="0" smtClean="0"/>
              <a:t>Z końcem lat 30</a:t>
            </a:r>
            <a:r>
              <a:rPr lang="pl-PL" sz="2400" i="1" dirty="0" smtClean="0"/>
              <a:t>. Słowacki w liście do Zygmunta Krasińskiego zapowiedział napisanie „wielkiego poematu w rodzaju Ariosta, który ma się uwiązać z sześciu tragedii.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2400" i="1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12664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41" y="3872141"/>
            <a:ext cx="2985859" cy="298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Wiersze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 </a:t>
            </a:r>
            <a:r>
              <a:rPr lang="pl-PL" sz="2800" dirty="0" smtClean="0"/>
              <a:t>Juliusz napisał setki wspaniałych wierszy o przeróżnej tematyce.</a:t>
            </a:r>
          </a:p>
          <a:p>
            <a:pPr marL="0" indent="0">
              <a:buNone/>
            </a:pPr>
            <a:endParaRPr lang="pl-PL" sz="2800" dirty="0"/>
          </a:p>
          <a:p>
            <a:pPr marL="0" indent="0" algn="r">
              <a:buNone/>
            </a:pPr>
            <a:r>
              <a:rPr lang="pl-PL" sz="2800" b="1" dirty="0" smtClean="0"/>
              <a:t>Utwór młodzieńczy- </a:t>
            </a:r>
            <a:r>
              <a:rPr lang="pl-PL" sz="2800" dirty="0" smtClean="0"/>
              <a:t>Sonet „ Już północ – cień ponury pół świata okrywa, ”.</a:t>
            </a:r>
          </a:p>
          <a:p>
            <a:pPr marL="0" indent="0">
              <a:buNone/>
            </a:pPr>
            <a:r>
              <a:rPr lang="pl-PL" sz="2800" b="1" dirty="0" smtClean="0"/>
              <a:t>Krótkie utwory z lat 1830-1840: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Oda do wolności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Hymn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Ostatnie wspomnienie do Laury</a:t>
            </a:r>
          </a:p>
        </p:txBody>
      </p:sp>
    </p:spTree>
    <p:extLst>
      <p:ext uri="{BB962C8B-B14F-4D97-AF65-F5344CB8AC3E}">
        <p14:creationId xmlns:p14="http://schemas.microsoft.com/office/powerpoint/2010/main" val="38483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pl-PL" sz="2800" b="1" dirty="0" smtClean="0"/>
              <a:t>Tom pierwszy poezji- </a:t>
            </a:r>
            <a:r>
              <a:rPr lang="pl-PL" sz="2700" dirty="0" smtClean="0"/>
              <a:t>Do Michała Rola Skibickiego…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Tom trzeci poezji: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600" dirty="0" smtClean="0"/>
              <a:t>Hymn  „Bogarodzico, Dziewico! 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600" dirty="0" smtClean="0"/>
              <a:t>Kulik    „Oto zapusty, dalej kulikiem… ”</a:t>
            </a:r>
          </a:p>
          <a:p>
            <a:pPr marL="0" indent="0">
              <a:buNone/>
            </a:pPr>
            <a:endParaRPr lang="pl-PL" sz="2600" dirty="0" smtClean="0"/>
          </a:p>
          <a:p>
            <a:pPr marL="0" indent="0">
              <a:buNone/>
            </a:pPr>
            <a:r>
              <a:rPr lang="pl-PL" sz="2600" b="1" dirty="0" smtClean="0"/>
              <a:t>Wiersze 1840: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600" dirty="0" smtClean="0"/>
              <a:t>List do Aleksandra 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600" dirty="0" smtClean="0"/>
              <a:t>Ułamek </a:t>
            </a:r>
            <a:r>
              <a:rPr lang="pl-PL" sz="2600" dirty="0"/>
              <a:t>z</a:t>
            </a:r>
            <a:r>
              <a:rPr lang="pl-PL" sz="2600" dirty="0" smtClean="0"/>
              <a:t> Greckiej podróży.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600" dirty="0" smtClean="0"/>
              <a:t>Pogrzeb kapitana </a:t>
            </a:r>
            <a:r>
              <a:rPr lang="pl-PL" sz="2600" dirty="0" err="1" smtClean="0"/>
              <a:t>Meyznera</a:t>
            </a:r>
            <a:endParaRPr lang="pl-PL" sz="2600" dirty="0" smtClean="0"/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endParaRPr lang="pl-PL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4022" y="3573759"/>
            <a:ext cx="4539978" cy="304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2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64" y="2132856"/>
            <a:ext cx="3261735" cy="42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/>
              <a:t>Wiersze z lat 1832-1842: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8772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500" i="1" dirty="0" smtClean="0">
                <a:solidFill>
                  <a:schemeClr val="accent2">
                    <a:lumMod val="50000"/>
                  </a:schemeClr>
                </a:solidFill>
              </a:rPr>
              <a:t>Rozłączenie</a:t>
            </a:r>
            <a:r>
              <a:rPr lang="pl-PL" sz="2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500" dirty="0" smtClean="0"/>
              <a:t> „Rozłączeni- lecz jedno o drugim pamięta”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500" i="1" dirty="0" smtClean="0">
                <a:solidFill>
                  <a:schemeClr val="accent2">
                    <a:lumMod val="50000"/>
                  </a:schemeClr>
                </a:solidFill>
              </a:rPr>
              <a:t>Stokrótki</a:t>
            </a:r>
            <a:r>
              <a:rPr lang="pl-PL" sz="2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500" dirty="0" smtClean="0"/>
              <a:t> „Miło po listku rwać niepełną stokroć”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500" i="1" dirty="0" smtClean="0">
                <a:solidFill>
                  <a:schemeClr val="accent2">
                    <a:lumMod val="50000"/>
                  </a:schemeClr>
                </a:solidFill>
              </a:rPr>
              <a:t>Chmury</a:t>
            </a:r>
            <a:r>
              <a:rPr lang="pl-PL" sz="2500" dirty="0" smtClean="0"/>
              <a:t>  „Do was, chmury”</a:t>
            </a:r>
          </a:p>
          <a:p>
            <a:pPr marL="0" indent="0">
              <a:buNone/>
            </a:pPr>
            <a:endParaRPr lang="pl-PL" sz="2500" dirty="0"/>
          </a:p>
          <a:p>
            <a:pPr marL="0" indent="0">
              <a:buNone/>
            </a:pPr>
            <a:r>
              <a:rPr lang="pl-PL" sz="2500" b="1" dirty="0" smtClean="0"/>
              <a:t>Wiersze z lat 1843-1849: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500" dirty="0" smtClean="0"/>
              <a:t>Matecznik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500" dirty="0" smtClean="0"/>
              <a:t>Zachwycenie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500" dirty="0" smtClean="0"/>
              <a:t>Uspokojenie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500" dirty="0" smtClean="0"/>
              <a:t>Śmierć co trzynaście lat stała koło mnie…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500" dirty="0" smtClean="0"/>
              <a:t>Baranki moje…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2500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35602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Powieści poetyckie-</a:t>
            </a:r>
            <a:endParaRPr lang="pl-PL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pl-P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gatunek </a:t>
            </a:r>
            <a:r>
              <a:rPr lang="pl-P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literacki powstały w romantyzmie, należący do gatunków synkretycznych, łączący w sobie elementy dramatu, epiki i </a:t>
            </a:r>
            <a:r>
              <a:rPr lang="pl-P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liryki.</a:t>
            </a:r>
          </a:p>
          <a:p>
            <a:pPr marL="0" indent="0">
              <a:buNone/>
            </a:pPr>
            <a:endParaRPr lang="pl-PL" sz="2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Bielecki (1830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Żmija (1831)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Król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Ladawy</a:t>
            </a:r>
            <a:endParaRPr lang="pl-PL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Lambro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(1832)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AppData\Local\Microsoft\Windows\Temporary Internet Files\Content.IE5\IO4592SF\logo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65" y="3645024"/>
            <a:ext cx="16155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01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1832">
            <a:off x="-1010045" y="-286047"/>
            <a:ext cx="4519662" cy="250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Poematy-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/>
          <a:lstStyle/>
          <a:p>
            <a:pPr marL="0" indent="0" algn="ctr">
              <a:buNone/>
            </a:pPr>
            <a:r>
              <a:rPr lang="pl-PL" sz="2500" dirty="0" smtClean="0"/>
              <a:t>-dłuższe utwory wierszowane obejmujące </a:t>
            </a:r>
            <a:r>
              <a:rPr lang="pl-PL" sz="2500" dirty="0"/>
              <a:t>ciąg wydarzeń tworzących fabułę lub grupę refleksji, opisów</a:t>
            </a:r>
            <a:r>
              <a:rPr lang="pl-PL" sz="2500" dirty="0" smtClean="0"/>
              <a:t>.</a:t>
            </a:r>
          </a:p>
          <a:p>
            <a:pPr marL="0" indent="0" algn="ctr">
              <a:buNone/>
            </a:pPr>
            <a:endParaRPr lang="pl-PL" sz="2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Anhelli (1838) </a:t>
            </a:r>
            <a:r>
              <a:rPr lang="pl-PL" sz="2500" dirty="0"/>
              <a:t>- poemat, będący pesymistyczną prognozą                przyszłości polskiej emigracji</a:t>
            </a:r>
            <a:r>
              <a:rPr lang="pl-PL" sz="2500" dirty="0" smtClean="0"/>
              <a:t>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 (1830)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Ojciec zadżumionych (1838) </a:t>
            </a:r>
            <a:r>
              <a:rPr lang="pl-PL" sz="2500" dirty="0" smtClean="0"/>
              <a:t>– napisany we Florencji , a  następnie wydany w Paryżu w dziele trzy poema.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Król-duch (1845-1849) </a:t>
            </a:r>
            <a:r>
              <a:rPr lang="pl-PL" sz="2500" b="1" dirty="0" smtClean="0"/>
              <a:t>– </a:t>
            </a:r>
            <a:r>
              <a:rPr lang="pl-PL" sz="2500" dirty="0" smtClean="0"/>
              <a:t>jeden z poematów historiozoficznych. </a:t>
            </a:r>
            <a:endParaRPr lang="pl-PL" sz="2500" b="1" dirty="0" smtClean="0"/>
          </a:p>
        </p:txBody>
      </p:sp>
    </p:spTree>
    <p:extLst>
      <p:ext uri="{BB962C8B-B14F-4D97-AF65-F5344CB8AC3E}">
        <p14:creationId xmlns:p14="http://schemas.microsoft.com/office/powerpoint/2010/main" val="7605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525</Words>
  <Application>Microsoft Office PowerPoint</Application>
  <PresentationFormat>Pokaz na ekranie (4:3)</PresentationFormat>
  <Paragraphs>78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Motyw pakietu Office</vt:lpstr>
      <vt:lpstr>Dzieła Juliusza Słowackiego</vt:lpstr>
      <vt:lpstr>Spis treści</vt:lpstr>
      <vt:lpstr>Krótka notka biograficzna</vt:lpstr>
      <vt:lpstr>Twórczość</vt:lpstr>
      <vt:lpstr>Wiersze</vt:lpstr>
      <vt:lpstr>Tom pierwszy poezji- Do Michała Rola Skibickiego…</vt:lpstr>
      <vt:lpstr>Wiersze z lat 1832-1842:</vt:lpstr>
      <vt:lpstr>Powieści poetyckie-</vt:lpstr>
      <vt:lpstr>Poematy-</vt:lpstr>
      <vt:lpstr>Dramaty</vt:lpstr>
      <vt:lpstr>Hymn „Smutno mi, Boże…”</vt:lpstr>
      <vt:lpstr>Interpretacja hymnu</vt:lpstr>
      <vt:lpstr>Bardzo dziękuję za uwagę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Dzieła Juliusza Słowackiego</dc:title>
  <dc:creator>User</dc:creator>
  <cp:lastModifiedBy>Pracownia</cp:lastModifiedBy>
  <cp:revision>30</cp:revision>
  <dcterms:created xsi:type="dcterms:W3CDTF">2015-06-07T14:47:14Z</dcterms:created>
  <dcterms:modified xsi:type="dcterms:W3CDTF">2015-12-02T17:44:38Z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