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6" r:id="rId4"/>
    <p:sldId id="258" r:id="rId5"/>
    <p:sldId id="272" r:id="rId6"/>
    <p:sldId id="266" r:id="rId7"/>
    <p:sldId id="292" r:id="rId8"/>
    <p:sldId id="293" r:id="rId9"/>
    <p:sldId id="294" r:id="rId10"/>
    <p:sldId id="295" r:id="rId11"/>
    <p:sldId id="296" r:id="rId12"/>
    <p:sldId id="260" r:id="rId13"/>
    <p:sldId id="279" r:id="rId14"/>
    <p:sldId id="261" r:id="rId15"/>
    <p:sldId id="297" r:id="rId16"/>
    <p:sldId id="262" r:id="rId17"/>
    <p:sldId id="283" r:id="rId18"/>
    <p:sldId id="285" r:id="rId19"/>
    <p:sldId id="286" r:id="rId20"/>
    <p:sldId id="273" r:id="rId21"/>
    <p:sldId id="287" r:id="rId22"/>
    <p:sldId id="274" r:id="rId23"/>
    <p:sldId id="288" r:id="rId24"/>
    <p:sldId id="275" r:id="rId25"/>
    <p:sldId id="268" r:id="rId26"/>
    <p:sldId id="290" r:id="rId27"/>
    <p:sldId id="291" r:id="rId28"/>
    <p:sldId id="269" r:id="rId29"/>
    <p:sldId id="298" r:id="rId30"/>
    <p:sldId id="271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191F-FDF8-4DE0-8569-6AB686B8214A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C59A-D87F-45BF-B6AA-90ADEEF22C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191F-FDF8-4DE0-8569-6AB686B8214A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C59A-D87F-45BF-B6AA-90ADEEF22C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191F-FDF8-4DE0-8569-6AB686B8214A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C59A-D87F-45BF-B6AA-90ADEEF22C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191F-FDF8-4DE0-8569-6AB686B8214A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C59A-D87F-45BF-B6AA-90ADEEF22C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191F-FDF8-4DE0-8569-6AB686B8214A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C59A-D87F-45BF-B6AA-90ADEEF22C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191F-FDF8-4DE0-8569-6AB686B8214A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C59A-D87F-45BF-B6AA-90ADEEF22C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191F-FDF8-4DE0-8569-6AB686B8214A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C59A-D87F-45BF-B6AA-90ADEEF22C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191F-FDF8-4DE0-8569-6AB686B8214A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C59A-D87F-45BF-B6AA-90ADEEF22C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191F-FDF8-4DE0-8569-6AB686B8214A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C59A-D87F-45BF-B6AA-90ADEEF22C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191F-FDF8-4DE0-8569-6AB686B8214A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C59A-D87F-45BF-B6AA-90ADEEF22C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191F-FDF8-4DE0-8569-6AB686B8214A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C59A-D87F-45BF-B6AA-90ADEEF22C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39999">
              <a:srgbClr val="FFFF99">
                <a:alpha val="71000"/>
              </a:srgbClr>
            </a:gs>
            <a:gs pos="70000">
              <a:srgbClr val="FFFF99">
                <a:alpha val="50000"/>
              </a:srgb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5191F-FDF8-4DE0-8569-6AB686B8214A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1C59A-D87F-45BF-B6AA-90ADEEF22C7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352839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l-PL" sz="66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Tradycje Wielkanocne</a:t>
            </a:r>
            <a:br>
              <a:rPr lang="pl-PL" sz="66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pl-PL" sz="66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w Polsce</a:t>
            </a:r>
            <a:endParaRPr lang="pl-PL" sz="6600" b="1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Wielkie Grzechotanie</a:t>
            </a:r>
            <a:endParaRPr lang="pl-PL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pl-PL" dirty="0" smtClean="0">
                <a:latin typeface="Book Antiqua" pitchFamily="18" charset="0"/>
              </a:rPr>
              <a:t>W Wielki Czwartek, kiedy w kościele milkną dzwony rozlegał się dźwięk kołatek.</a:t>
            </a:r>
            <a:br>
              <a:rPr lang="pl-PL" dirty="0" smtClean="0">
                <a:latin typeface="Book Antiqua" pitchFamily="18" charset="0"/>
              </a:rPr>
            </a:br>
            <a:endParaRPr lang="pl-PL" dirty="0" smtClean="0">
              <a:latin typeface="Book Antiqua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pl-PL" dirty="0" smtClean="0">
                <a:latin typeface="Book Antiqua" pitchFamily="18" charset="0"/>
              </a:rPr>
              <a:t> Młodzież wykorzystywała ten zwyczaj do urządzania psot i biegała po całym mieście z grzechotkami hałasując i strasząc przechodniów.</a:t>
            </a:r>
            <a:endParaRPr lang="pl-PL" dirty="0">
              <a:latin typeface="Book Antiqua" pitchFamily="18" charset="0"/>
            </a:endParaRPr>
          </a:p>
        </p:txBody>
      </p:sp>
      <p:pic>
        <p:nvPicPr>
          <p:cNvPr id="11" name="Obraz 10" descr="kołat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43050"/>
            <a:ext cx="4152912" cy="33336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Pogrzeb żuru i wieszanie śledzia</a:t>
            </a:r>
            <a:endParaRPr lang="pl-PL" sz="5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0034" y="1785926"/>
            <a:ext cx="4038600" cy="4525963"/>
          </a:xfrm>
        </p:spPr>
        <p:txBody>
          <a:bodyPr>
            <a:normAutofit fontScale="62500" lnSpcReduction="20000"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dirty="0" smtClean="0">
                <a:latin typeface="Book Antiqua" pitchFamily="18" charset="0"/>
              </a:rPr>
              <a:t>Dawniej bardzo rygorystycznie przestrzegano postu i ludzie codziennie jedli tylko żur i śledzie. </a:t>
            </a:r>
            <a:br>
              <a:rPr lang="pl-PL" dirty="0" smtClean="0">
                <a:latin typeface="Book Antiqua" pitchFamily="18" charset="0"/>
              </a:rPr>
            </a:br>
            <a:endParaRPr lang="pl-PL" dirty="0" smtClean="0">
              <a:latin typeface="Book Antiqua" pitchFamily="18" charset="0"/>
            </a:endParaRP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dirty="0" smtClean="0">
                <a:latin typeface="Book Antiqua" pitchFamily="18" charset="0"/>
              </a:rPr>
              <a:t>W Wielką Sobotę urządzano „pogrzeb żuru” oraz „wieszanie śledzia” ciesząc się, że w niedługim czasie ich miejsce zajmą potrawy świąteczne. </a:t>
            </a:r>
            <a:br>
              <a:rPr lang="pl-PL" dirty="0" smtClean="0">
                <a:latin typeface="Book Antiqua" pitchFamily="18" charset="0"/>
              </a:rPr>
            </a:br>
            <a:endParaRPr lang="pl-PL" dirty="0" smtClean="0">
              <a:latin typeface="Book Antiqua" pitchFamily="18" charset="0"/>
            </a:endParaRP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dirty="0" smtClean="0">
                <a:latin typeface="Book Antiqua" pitchFamily="18" charset="0"/>
              </a:rPr>
              <a:t>Ludzie wylewali żur z garnka tzw. „</a:t>
            </a:r>
            <a:r>
              <a:rPr lang="pl-PL" dirty="0" err="1" smtClean="0">
                <a:latin typeface="Book Antiqua" pitchFamily="18" charset="0"/>
              </a:rPr>
              <a:t>żurowca</a:t>
            </a:r>
            <a:r>
              <a:rPr lang="pl-PL" dirty="0" smtClean="0">
                <a:latin typeface="Book Antiqua" pitchFamily="18" charset="0"/>
              </a:rPr>
              <a:t>” do wykopanego dołka, a na drzewie wieszali postnego śledzia, aby go ukarać za to, że przez 40 dni rządził nad mięsem.</a:t>
            </a:r>
            <a:endParaRPr lang="pl-PL" dirty="0">
              <a:latin typeface="Book Antiqua" pitchFamily="18" charset="0"/>
            </a:endParaRPr>
          </a:p>
        </p:txBody>
      </p:sp>
      <p:pic>
        <p:nvPicPr>
          <p:cNvPr id="5" name="Obraz 4" descr="pobrany pl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285992"/>
            <a:ext cx="3910310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Święcenie pokarmów</a:t>
            </a:r>
            <a:endParaRPr lang="pl-PL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ymbol zastępczy zawartości 6" descr="koszyk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340768"/>
            <a:ext cx="6768752" cy="5220400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Święcenie pokarmów</a:t>
            </a:r>
            <a:endParaRPr lang="pl-PL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58204" cy="4525963"/>
          </a:xfrm>
        </p:spPr>
        <p:txBody>
          <a:bodyPr>
            <a:normAutofit lnSpcReduction="10000"/>
          </a:bodyPr>
          <a:lstStyle/>
          <a:p>
            <a:pPr marL="514350" indent="-514350">
              <a:buClr>
                <a:schemeClr val="tx2"/>
              </a:buClr>
              <a:buFont typeface="Wingdings" pitchFamily="2" charset="2"/>
              <a:buChar char="v"/>
            </a:pPr>
            <a:r>
              <a:rPr lang="pl-PL" sz="3500" dirty="0" smtClean="0">
                <a:latin typeface="Book Antiqua" pitchFamily="18" charset="0"/>
              </a:rPr>
              <a:t>Kolejną tradycją jest święcenie pokarmów. Pokarmy święcimy w Wielką Sobotę w kościele. Pokarmy, które poświęcimy, jemy w czasie wielkanocnego śniadania. </a:t>
            </a: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pl-PL" sz="3500" dirty="0" smtClean="0">
                <a:latin typeface="Book Antiqua" pitchFamily="18" charset="0"/>
              </a:rPr>
              <a:t> Dawniej ludzie święcili wszystko, co jedli na śniadanie wielkanocne. Obecnie święcimy pokarmy tylko symbolicznie.</a:t>
            </a:r>
            <a:endParaRPr lang="pl-PL" sz="35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chl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1714" y="214290"/>
            <a:ext cx="3124534" cy="2071702"/>
          </a:xfrm>
          <a:prstGeom prst="rect">
            <a:avLst/>
          </a:prstGeom>
        </p:spPr>
      </p:pic>
      <p:pic>
        <p:nvPicPr>
          <p:cNvPr id="8" name="Obraz 7" descr="mię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500306"/>
            <a:ext cx="2696785" cy="1659560"/>
          </a:xfrm>
          <a:prstGeom prst="rect">
            <a:avLst/>
          </a:prstGeom>
        </p:spPr>
      </p:pic>
      <p:pic>
        <p:nvPicPr>
          <p:cNvPr id="10" name="Obraz 9" descr="só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14290"/>
            <a:ext cx="3005860" cy="2000264"/>
          </a:xfrm>
          <a:prstGeom prst="rect">
            <a:avLst/>
          </a:prstGeom>
        </p:spPr>
      </p:pic>
      <p:pic>
        <p:nvPicPr>
          <p:cNvPr id="1042" name="Picture 18" descr="C:\Users\Paula\AppData\Local\Microsoft\Windows\Temporary Internet Files\Content.IE5\H4TGV6FP\sorbian-easter-eggs-3149012_960_720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429132"/>
            <a:ext cx="3676218" cy="2071702"/>
          </a:xfrm>
          <a:prstGeom prst="rect">
            <a:avLst/>
          </a:prstGeom>
          <a:noFill/>
        </p:spPr>
      </p:pic>
      <p:pic>
        <p:nvPicPr>
          <p:cNvPr id="1048" name="Picture 24" descr="C:\Users\Paula\AppData\Local\Microsoft\Windows\Temporary Internet Files\Content.IE5\H4TGV6FP\pexels-photo-326618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2357430"/>
            <a:ext cx="2571768" cy="1925345"/>
          </a:xfrm>
          <a:prstGeom prst="rect">
            <a:avLst/>
          </a:prstGeom>
          <a:noFill/>
        </p:spPr>
      </p:pic>
      <p:pic>
        <p:nvPicPr>
          <p:cNvPr id="1057" name="Picture 33" descr="C:\Users\Paula\AppData\Local\Microsoft\Windows\Temporary Internet Files\Content.IE5\NT46DOLC\tradizioni-di-pasqua-polonia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2428868"/>
            <a:ext cx="2678169" cy="1781255"/>
          </a:xfrm>
          <a:prstGeom prst="rect">
            <a:avLst/>
          </a:prstGeom>
          <a:noFill/>
        </p:spPr>
      </p:pic>
      <p:pic>
        <p:nvPicPr>
          <p:cNvPr id="42" name="Obraz 41" descr="chrza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9190" y="4429132"/>
            <a:ext cx="3122634" cy="2000264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Symbole</a:t>
            </a:r>
            <a:endParaRPr lang="pl-PL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l-PL" b="1" dirty="0" smtClean="0">
                <a:latin typeface="Book Antiqua" pitchFamily="18" charset="0"/>
              </a:rPr>
              <a:t>Chleb </a:t>
            </a:r>
            <a:r>
              <a:rPr lang="pl-PL" dirty="0" smtClean="0">
                <a:latin typeface="Book Antiqua" pitchFamily="18" charset="0"/>
              </a:rPr>
              <a:t>– symbolizuje Ciało Chrystusa, gwarantował dobrobyt i pomyślność</a:t>
            </a:r>
            <a:br>
              <a:rPr lang="pl-PL" dirty="0" smtClean="0">
                <a:latin typeface="Book Antiqua" pitchFamily="18" charset="0"/>
              </a:rPr>
            </a:br>
            <a:endParaRPr lang="pl-PL" dirty="0" smtClean="0">
              <a:latin typeface="Book Antiqua" pitchFamily="18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l-PL" b="1" dirty="0" smtClean="0">
                <a:latin typeface="Book Antiqua" pitchFamily="18" charset="0"/>
              </a:rPr>
              <a:t>Baranek</a:t>
            </a:r>
            <a:r>
              <a:rPr lang="pl-PL" dirty="0" smtClean="0">
                <a:latin typeface="Book Antiqua" pitchFamily="18" charset="0"/>
              </a:rPr>
              <a:t> – symbolizuje zwycięstwo Chrystusa nad  grzechem, złem i śmiercią</a:t>
            </a:r>
            <a:br>
              <a:rPr lang="pl-PL" dirty="0" smtClean="0">
                <a:latin typeface="Book Antiqua" pitchFamily="18" charset="0"/>
              </a:rPr>
            </a:br>
            <a:endParaRPr lang="pl-PL" dirty="0" smtClean="0">
              <a:latin typeface="Book Antiqua" pitchFamily="18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l-PL" b="1" dirty="0" smtClean="0">
                <a:latin typeface="Book Antiqua" pitchFamily="18" charset="0"/>
              </a:rPr>
              <a:t>Jajko</a:t>
            </a:r>
            <a:r>
              <a:rPr lang="pl-PL" dirty="0" smtClean="0">
                <a:latin typeface="Book Antiqua" pitchFamily="18" charset="0"/>
              </a:rPr>
              <a:t> – symbol nowego życia</a:t>
            </a:r>
            <a:br>
              <a:rPr lang="pl-PL" dirty="0" smtClean="0">
                <a:latin typeface="Book Antiqua" pitchFamily="18" charset="0"/>
              </a:rPr>
            </a:br>
            <a:endParaRPr lang="pl-PL" dirty="0" smtClean="0">
              <a:latin typeface="Book Antiqua" pitchFamily="18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l-PL" b="1" dirty="0" smtClean="0">
                <a:latin typeface="Book Antiqua" pitchFamily="18" charset="0"/>
              </a:rPr>
              <a:t>Sól</a:t>
            </a:r>
            <a:r>
              <a:rPr lang="pl-PL" dirty="0" smtClean="0">
                <a:latin typeface="Book Antiqua" pitchFamily="18" charset="0"/>
              </a:rPr>
              <a:t> – symbolizuje oczyszczenie, prostotę i prawdę. Jej zadaniem jest dodanie smaku potrawom oraz ochrona przed zepsuciem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endParaRPr lang="pl-PL" dirty="0" smtClean="0">
              <a:latin typeface="Book Antiqua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l-PL" b="1" dirty="0" smtClean="0">
                <a:latin typeface="Book Antiqua" pitchFamily="18" charset="0"/>
              </a:rPr>
              <a:t>Mięso/wędlina</a:t>
            </a:r>
            <a:r>
              <a:rPr lang="pl-PL" dirty="0" smtClean="0">
                <a:latin typeface="Book Antiqua" pitchFamily="18" charset="0"/>
              </a:rPr>
              <a:t> – zdrowie, dostatek materialny i płodność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endParaRPr lang="pl-PL" b="1" dirty="0" smtClean="0">
              <a:latin typeface="Book Antiqua" pitchFamily="18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l-PL" b="1" dirty="0" smtClean="0">
                <a:latin typeface="Book Antiqua" pitchFamily="18" charset="0"/>
              </a:rPr>
              <a:t>Chrzan</a:t>
            </a:r>
            <a:r>
              <a:rPr lang="pl-PL" dirty="0" smtClean="0">
                <a:latin typeface="Book Antiqua" pitchFamily="18" charset="0"/>
              </a:rPr>
              <a:t> – to oznaka ludzkiej siły. Do koszyczka wkładamy starty lub w kawałku.</a:t>
            </a:r>
            <a:br>
              <a:rPr lang="pl-PL" dirty="0" smtClean="0">
                <a:latin typeface="Book Antiqua" pitchFamily="18" charset="0"/>
              </a:rPr>
            </a:br>
            <a:endParaRPr lang="pl-PL" dirty="0" smtClean="0">
              <a:latin typeface="Book Antiqua" pitchFamily="18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l-PL" b="1" dirty="0" smtClean="0">
                <a:latin typeface="Book Antiqua" pitchFamily="18" charset="0"/>
              </a:rPr>
              <a:t>Baba wielkanocna</a:t>
            </a:r>
            <a:r>
              <a:rPr lang="pl-PL" dirty="0" smtClean="0">
                <a:latin typeface="Book Antiqua" pitchFamily="18" charset="0"/>
              </a:rPr>
              <a:t> – to symbol doskonałości i dostatku w kuchni</a:t>
            </a:r>
            <a:br>
              <a:rPr lang="pl-PL" dirty="0" smtClean="0">
                <a:latin typeface="Book Antiqua" pitchFamily="18" charset="0"/>
              </a:rPr>
            </a:br>
            <a:endParaRPr lang="pl-PL" dirty="0" smtClean="0">
              <a:latin typeface="Book Antiqua" pitchFamily="18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l-PL" b="1" dirty="0" smtClean="0">
                <a:latin typeface="Book Antiqua" pitchFamily="18" charset="0"/>
              </a:rPr>
              <a:t>Bazie i bukszpan</a:t>
            </a:r>
            <a:r>
              <a:rPr lang="pl-PL" dirty="0" smtClean="0">
                <a:latin typeface="Book Antiqua" pitchFamily="18" charset="0"/>
              </a:rPr>
              <a:t> – zwykle ozdabiają koszyk. Zielony kolor bukszpanu to nadzieja chrześcijan na zmartwychwstanie i życie wieczne., a bazie mają zapewnić nagrodę w niebie.</a:t>
            </a:r>
            <a:endParaRPr lang="pl-PL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Malowanie jajek</a:t>
            </a:r>
            <a:endParaRPr lang="pl-PL" sz="5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Symbol zastępczy zawartości 9" descr="pisanki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428736"/>
            <a:ext cx="7704856" cy="5132620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Malowanie jajek</a:t>
            </a:r>
            <a:endParaRPr lang="pl-PL" sz="5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pl-PL" sz="3500" dirty="0" smtClean="0">
                <a:latin typeface="Book Antiqua" pitchFamily="18" charset="0"/>
              </a:rPr>
              <a:t> Innym zwyczajem wielkanocnym jest malowanie jajek. </a:t>
            </a:r>
          </a:p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pl-PL" sz="3500" dirty="0" smtClean="0">
                <a:latin typeface="Book Antiqua" pitchFamily="18" charset="0"/>
              </a:rPr>
              <a:t>Pomalowane nazywamy pisankami. Jest kilka rodzajów pisanek.</a:t>
            </a:r>
          </a:p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pl-PL" sz="3500" dirty="0" smtClean="0">
                <a:latin typeface="Book Antiqua" pitchFamily="18" charset="0"/>
              </a:rPr>
              <a:t> Pisanki wkładamy do koszyczka wielkanocnego i święcimy w Wielką Sobotę.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2571744"/>
            <a:ext cx="7772400" cy="1470025"/>
          </a:xfrm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pl-PL" sz="5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Jakie znacie rodzaje pisanek?</a:t>
            </a:r>
            <a:endParaRPr lang="pl-PL" sz="5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Kraszanki</a:t>
            </a:r>
            <a:endParaRPr lang="pl-PL" sz="5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pl-PL" sz="3500" dirty="0" smtClean="0">
                <a:latin typeface="Book Antiqua" pitchFamily="18" charset="0"/>
              </a:rPr>
              <a:t> Pierwsze to kraszanki. </a:t>
            </a:r>
          </a:p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pl-PL" sz="3500" dirty="0" smtClean="0">
                <a:latin typeface="Book Antiqua" pitchFamily="18" charset="0"/>
              </a:rPr>
              <a:t> Są to jajka, które zabarwiamy na jeden kolor. Możemy to zrobić za pomocą np. łupin cebuli, buraków czy łupin orzechów włoskich. </a:t>
            </a:r>
            <a:endParaRPr lang="pl-PL" sz="35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Niedziela Palmowa</a:t>
            </a:r>
            <a:endParaRPr lang="pl-PL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ymbol zastępczy zawartości 6" descr="palma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12776"/>
            <a:ext cx="7700898" cy="4824536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kraszan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260648"/>
            <a:ext cx="4320480" cy="4293901"/>
          </a:xfrm>
        </p:spPr>
      </p:pic>
      <p:pic>
        <p:nvPicPr>
          <p:cNvPr id="8" name="Obraz 7" descr="cebu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941168"/>
            <a:ext cx="2619375" cy="1743075"/>
          </a:xfrm>
          <a:prstGeom prst="rect">
            <a:avLst/>
          </a:prstGeom>
        </p:spPr>
      </p:pic>
      <p:pic>
        <p:nvPicPr>
          <p:cNvPr id="9" name="Obraz 8" descr="bur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5013176"/>
            <a:ext cx="2905125" cy="1571625"/>
          </a:xfrm>
          <a:prstGeom prst="rect">
            <a:avLst/>
          </a:prstGeom>
        </p:spPr>
      </p:pic>
      <p:pic>
        <p:nvPicPr>
          <p:cNvPr id="11" name="Obraz 10" descr="orzech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4869160"/>
            <a:ext cx="2619375" cy="1743075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Oklejanki</a:t>
            </a:r>
            <a:endParaRPr lang="pl-PL" sz="5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pl-PL" sz="3500" dirty="0" smtClean="0">
                <a:latin typeface="Book Antiqua" pitchFamily="18" charset="0"/>
              </a:rPr>
              <a:t> Drugi rodzaj pisanek to </a:t>
            </a:r>
            <a:r>
              <a:rPr lang="pl-PL" sz="3500" dirty="0" err="1" smtClean="0">
                <a:latin typeface="Book Antiqua" pitchFamily="18" charset="0"/>
              </a:rPr>
              <a:t>oklejanki</a:t>
            </a:r>
            <a:r>
              <a:rPr lang="pl-PL" sz="3500" dirty="0" smtClean="0">
                <a:latin typeface="Book Antiqua" pitchFamily="18" charset="0"/>
              </a:rPr>
              <a:t>. </a:t>
            </a:r>
          </a:p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pl-PL" sz="3500" dirty="0" smtClean="0">
                <a:latin typeface="Book Antiqua" pitchFamily="18" charset="0"/>
              </a:rPr>
              <a:t> Powstają za pomocą oklejania ich rdzeniem sitowia, czyli rośliny rosnącej najczęściej nad wodą, na podmokłych łąkach, czy też nićmi albo wełnianymi włóczkami. </a:t>
            </a:r>
            <a:endParaRPr lang="pl-PL" sz="35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oklejan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4037306" cy="3024336"/>
          </a:xfrm>
        </p:spPr>
      </p:pic>
      <p:pic>
        <p:nvPicPr>
          <p:cNvPr id="6" name="Obraz 5" descr="sitowi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76672"/>
            <a:ext cx="4436831" cy="2952327"/>
          </a:xfrm>
          <a:prstGeom prst="rect">
            <a:avLst/>
          </a:prstGeom>
        </p:spPr>
      </p:pic>
      <p:pic>
        <p:nvPicPr>
          <p:cNvPr id="7" name="Obraz 6" descr="włócz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149080"/>
            <a:ext cx="2787534" cy="2232248"/>
          </a:xfrm>
          <a:prstGeom prst="rect">
            <a:avLst/>
          </a:prstGeom>
        </p:spPr>
      </p:pic>
      <p:pic>
        <p:nvPicPr>
          <p:cNvPr id="8" name="Obraz 7" descr="sitow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4365104"/>
            <a:ext cx="2764474" cy="1831464"/>
          </a:xfrm>
          <a:prstGeom prst="rect">
            <a:avLst/>
          </a:prstGeom>
        </p:spPr>
      </p:pic>
      <p:pic>
        <p:nvPicPr>
          <p:cNvPr id="10" name="Obraz 9" descr="sitowie leśn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4221088"/>
            <a:ext cx="2755378" cy="2063874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Nalepianki</a:t>
            </a:r>
            <a:endParaRPr lang="pl-PL" sz="5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pl-PL" sz="3500" dirty="0" smtClean="0">
                <a:latin typeface="Book Antiqua" pitchFamily="18" charset="0"/>
              </a:rPr>
              <a:t> Nalepianki to pisanki, które powstają za pomocą oklejania wydmuszek kolorowymi kawałkami papieru.</a:t>
            </a:r>
            <a:br>
              <a:rPr lang="pl-PL" sz="3500" dirty="0" smtClean="0">
                <a:latin typeface="Book Antiqua" pitchFamily="18" charset="0"/>
              </a:rPr>
            </a:br>
            <a:endParaRPr lang="pl-PL" sz="35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nalepian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332656"/>
            <a:ext cx="4752528" cy="3562614"/>
          </a:xfrm>
        </p:spPr>
      </p:pic>
      <p:pic>
        <p:nvPicPr>
          <p:cNvPr id="5" name="Obraz 4" descr="kolorowy papi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077072"/>
            <a:ext cx="3096344" cy="2534507"/>
          </a:xfrm>
          <a:prstGeom prst="rect">
            <a:avLst/>
          </a:prstGeom>
        </p:spPr>
      </p:pic>
      <p:pic>
        <p:nvPicPr>
          <p:cNvPr id="6" name="Obraz 5" descr="no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4077072"/>
            <a:ext cx="2592288" cy="2603861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5400" b="1" dirty="0" smtClean="0"/>
              <a:t>Śmigus-Dyngus</a:t>
            </a:r>
            <a:endParaRPr lang="pl-PL" sz="5000" b="1" dirty="0"/>
          </a:p>
        </p:txBody>
      </p:sp>
      <p:pic>
        <p:nvPicPr>
          <p:cNvPr id="5" name="Symbol zastępczy zawartości 4" descr="smigus-dgnu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7859216" cy="4659614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/>
              <a:t>Śmigus-Dyngus</a:t>
            </a:r>
            <a:endParaRPr lang="pl-PL" sz="5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l-PL" sz="3500" dirty="0" smtClean="0">
                <a:latin typeface="Book Antiqua" pitchFamily="18" charset="0"/>
              </a:rPr>
              <a:t> Kolejną tradycją jest Śmigus – Dyngus.</a:t>
            </a:r>
          </a:p>
          <a:p>
            <a:pPr>
              <a:buFont typeface="Wingdings" pitchFamily="2" charset="2"/>
              <a:buChar char="v"/>
            </a:pPr>
            <a:r>
              <a:rPr lang="pl-PL" sz="3500" dirty="0" smtClean="0">
                <a:latin typeface="Book Antiqua" pitchFamily="18" charset="0"/>
              </a:rPr>
              <a:t> Jest to zwyczaj, który przetrwał do dziś i polega na oblewaniu się wodą w Poniedziałek Wielkanocny.</a:t>
            </a:r>
            <a:endParaRPr lang="pl-PL" sz="35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000" b="1" dirty="0" smtClean="0"/>
              <a:t>Śmigus-Dyngus</a:t>
            </a:r>
            <a:endParaRPr lang="pl-PL" sz="5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pl-PL" dirty="0" smtClean="0">
                <a:latin typeface="Book Antiqua" pitchFamily="18" charset="0"/>
              </a:rPr>
              <a:t> Dawniej jednak Śmigus i Dyngus były dwoma różnymi zwyczajami. 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>
                <a:latin typeface="Book Antiqua" pitchFamily="18" charset="0"/>
              </a:rPr>
              <a:t> Śmigus – było to smaganie wierzbowymi witkami po nogach dziewczyn przez chłopców oraz oblewanie wodą. 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>
                <a:latin typeface="Book Antiqua" pitchFamily="18" charset="0"/>
              </a:rPr>
              <a:t> Dyngus – to możliwość wykupienia się od Śmigusa, poprzez podarowanie chłopcom jakiegoś przysmaku ze świątecznego stołu, np. pisanki.</a:t>
            </a:r>
            <a:endParaRPr lang="pl-PL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witki wierzbow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4038600" cy="3062012"/>
          </a:xfrm>
        </p:spPr>
      </p:pic>
      <p:pic>
        <p:nvPicPr>
          <p:cNvPr id="6" name="Obraz 5" descr="lan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88640"/>
            <a:ext cx="4608512" cy="314796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187624" y="188640"/>
            <a:ext cx="2304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500" b="1" u="sng" dirty="0" smtClean="0">
                <a:latin typeface="Times New Roman" pitchFamily="18" charset="0"/>
                <a:cs typeface="Times New Roman" pitchFamily="18" charset="0"/>
              </a:rPr>
              <a:t>ŚMIGUS</a:t>
            </a:r>
            <a:endParaRPr lang="pl-PL" sz="35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raz 8" descr="dyng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4149080"/>
            <a:ext cx="3744416" cy="2491738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1619672" y="5301208"/>
            <a:ext cx="207941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500" b="1" u="sng" dirty="0" smtClean="0">
                <a:latin typeface="Times New Roman" pitchFamily="18" charset="0"/>
                <a:cs typeface="Times New Roman" pitchFamily="18" charset="0"/>
              </a:rPr>
              <a:t>DYNGUS</a:t>
            </a:r>
            <a:endParaRPr lang="pl-PL" sz="35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Siuda Baba</a:t>
            </a:r>
            <a:endParaRPr lang="pl-P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>
                <a:latin typeface="Book Antiqua" pitchFamily="18" charset="0"/>
              </a:rPr>
              <a:t>Zwyczaj obchodzony w Poniedziałek Wielkanocny w podkrakowskich wsiach</a:t>
            </a:r>
            <a:br>
              <a:rPr lang="pl-PL" dirty="0" smtClean="0">
                <a:latin typeface="Book Antiqua" pitchFamily="18" charset="0"/>
              </a:rPr>
            </a:br>
            <a:endParaRPr lang="pl-PL" dirty="0" smtClean="0">
              <a:latin typeface="Book Antiqua" pitchFamily="18" charset="0"/>
            </a:endParaRPr>
          </a:p>
          <a:p>
            <a:r>
              <a:rPr lang="pl-PL" dirty="0" smtClean="0">
                <a:latin typeface="Book Antiqua" pitchFamily="18" charset="0"/>
              </a:rPr>
              <a:t>Siuda Baba to mężczyzna przebrany za usmoloną kobietę w podartym ubraniu, który chodzi od domu do domu w towarzystwie Cygana i kilku krakowiaków. Zbierają oni datki i szukają młodych panien by usmarować je sadzą. </a:t>
            </a:r>
            <a:br>
              <a:rPr lang="pl-PL" dirty="0" smtClean="0">
                <a:latin typeface="Book Antiqua" pitchFamily="18" charset="0"/>
              </a:rPr>
            </a:br>
            <a:endParaRPr lang="pl-PL" dirty="0" smtClean="0">
              <a:latin typeface="Book Antiqua" pitchFamily="18" charset="0"/>
            </a:endParaRPr>
          </a:p>
          <a:p>
            <a:r>
              <a:rPr lang="pl-PL" dirty="0" smtClean="0">
                <a:latin typeface="Book Antiqua" pitchFamily="18" charset="0"/>
              </a:rPr>
              <a:t>Obecnie zwyczaj ten jest obchodzony np. w Wieliczce</a:t>
            </a:r>
          </a:p>
        </p:txBody>
      </p:sp>
      <p:pic>
        <p:nvPicPr>
          <p:cNvPr id="5" name="Symbol zastępczy zawartości 4" descr="Lednica_Górna_Siuda_Baba_2015-04-06_081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628" y="1571612"/>
            <a:ext cx="3430577" cy="477136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Niedziela Palmowa</a:t>
            </a:r>
            <a:endParaRPr lang="pl-PL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pl-PL" sz="4000" dirty="0" smtClean="0"/>
              <a:t> </a:t>
            </a:r>
            <a:r>
              <a:rPr lang="pl-PL" sz="3500" dirty="0" smtClean="0">
                <a:latin typeface="Book Antiqua" pitchFamily="18" charset="0"/>
              </a:rPr>
              <a:t>Niedziela Palmowa to zwyczaj, który obchodzimy na pamiątkę wjazdu Jezusa do Jerozolimy. To wydarzenie opisane jest w Piśmie Świętym.</a:t>
            </a:r>
          </a:p>
          <a:p>
            <a:pPr>
              <a:buClr>
                <a:srgbClr val="C00000"/>
              </a:buClr>
              <a:buNone/>
            </a:pPr>
            <a:endParaRPr lang="pl-PL" sz="3500" dirty="0" smtClean="0">
              <a:latin typeface="Book Antiqua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pl-PL" sz="3500" dirty="0" smtClean="0">
                <a:latin typeface="Book Antiqua" pitchFamily="18" charset="0"/>
              </a:rPr>
              <a:t> W Niedzielę Palmową święcimy palmy.</a:t>
            </a:r>
            <a:endParaRPr lang="pl-PL" sz="35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wielkanoc_20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85860"/>
            <a:ext cx="8588907" cy="4320480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z19780196V,Robienie-palm-w-Muzeum-Wsi-Mazowieckiej-w-Sierpcu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347" r="5347"/>
          <a:stretch>
            <a:fillRect/>
          </a:stretch>
        </p:blipFill>
        <p:spPr>
          <a:xfrm>
            <a:off x="683568" y="404664"/>
            <a:ext cx="7776864" cy="5832648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czego robimy palmy?</a:t>
            </a:r>
            <a:endParaRPr lang="pl-P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Symbol zastępczy zawartości 7" descr="malin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00826" y="2071678"/>
            <a:ext cx="2400317" cy="1714512"/>
          </a:xfrm>
        </p:spPr>
      </p:pic>
      <p:pic>
        <p:nvPicPr>
          <p:cNvPr id="9" name="Obraz 8" descr="bukszp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214818"/>
            <a:ext cx="2342502" cy="2143140"/>
          </a:xfrm>
          <a:prstGeom prst="rect">
            <a:avLst/>
          </a:prstGeom>
        </p:spPr>
      </p:pic>
      <p:pic>
        <p:nvPicPr>
          <p:cNvPr id="10" name="Obraz 9" descr="kwia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4214818"/>
            <a:ext cx="2377214" cy="1667597"/>
          </a:xfrm>
          <a:prstGeom prst="rect">
            <a:avLst/>
          </a:prstGeom>
        </p:spPr>
      </p:pic>
      <p:pic>
        <p:nvPicPr>
          <p:cNvPr id="11" name="Obraz 10" descr="piór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3357562"/>
            <a:ext cx="1785950" cy="1576717"/>
          </a:xfrm>
          <a:prstGeom prst="rect">
            <a:avLst/>
          </a:prstGeom>
        </p:spPr>
      </p:pic>
      <p:pic>
        <p:nvPicPr>
          <p:cNvPr id="12" name="Obraz 11" descr="porzeczk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1714488"/>
            <a:ext cx="2500330" cy="1514041"/>
          </a:xfrm>
          <a:prstGeom prst="rect">
            <a:avLst/>
          </a:prstGeom>
        </p:spPr>
      </p:pic>
      <p:pic>
        <p:nvPicPr>
          <p:cNvPr id="13" name="Obraz 12" descr="bazi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7554" y="5072074"/>
            <a:ext cx="2786894" cy="1567628"/>
          </a:xfrm>
          <a:prstGeom prst="rect">
            <a:avLst/>
          </a:prstGeom>
        </p:spPr>
      </p:pic>
      <p:pic>
        <p:nvPicPr>
          <p:cNvPr id="14" name="Obraz 13" descr="suszone zioł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034" y="2000240"/>
            <a:ext cx="2690205" cy="1928826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Pucheroki</a:t>
            </a:r>
            <a:endParaRPr lang="pl-PL" sz="5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ymbol zastępczy zawartości 4" descr="pucheroki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412776"/>
            <a:ext cx="3792736" cy="5056982"/>
          </a:xfrm>
        </p:spPr>
      </p:pic>
      <p:pic>
        <p:nvPicPr>
          <p:cNvPr id="7" name="Symbol zastępczy zawartości 6" descr="pucheroki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412776"/>
            <a:ext cx="3792736" cy="5056982"/>
          </a:xfr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Pucheroki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pl-PL" dirty="0" smtClean="0">
                <a:latin typeface="Book Antiqua" pitchFamily="18" charset="0"/>
              </a:rPr>
              <a:t> Kolejną tradycją są </a:t>
            </a:r>
            <a:r>
              <a:rPr lang="pl-PL" dirty="0" err="1" smtClean="0">
                <a:latin typeface="Book Antiqua" pitchFamily="18" charset="0"/>
              </a:rPr>
              <a:t>pucheroki</a:t>
            </a:r>
            <a:r>
              <a:rPr lang="pl-PL" dirty="0" smtClean="0">
                <a:latin typeface="Book Antiqua" pitchFamily="18" charset="0"/>
              </a:rPr>
              <a:t>, które są zwyczajem obchodzonym w Niedzielę Palmową w </a:t>
            </a:r>
            <a:r>
              <a:rPr lang="pl-PL" b="1" dirty="0" smtClean="0">
                <a:latin typeface="Book Antiqua" pitchFamily="18" charset="0"/>
              </a:rPr>
              <a:t>Krakowie i okolicach.</a:t>
            </a:r>
            <a:r>
              <a:rPr lang="pl-PL" dirty="0" smtClean="0">
                <a:latin typeface="Book Antiqua" pitchFamily="18" charset="0"/>
              </a:rPr>
              <a:t> Dawniej żacy krakowscy, czyli studenci, byli bardzo biedni i nie mieli pieniędzy na naukę czy jedzenie. W Niedzielę Palmową przebierali się w kożuchy, odwrócone futrem na wierzch, na głowach nosili wysokie, stożkowate czapki z kolorowej bibuły, a twarze mieli ubrudzone sadzą.</a:t>
            </a:r>
            <a:endParaRPr lang="pl-PL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Pucheroki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14348" y="5500702"/>
            <a:ext cx="7786742" cy="1054089"/>
          </a:xfrm>
        </p:spPr>
        <p:txBody>
          <a:bodyPr>
            <a:normAutofit fontScale="62500" lnSpcReduction="20000"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pl-PL" sz="3500" dirty="0" smtClean="0">
                <a:latin typeface="Book Antiqua" pitchFamily="18" charset="0"/>
              </a:rPr>
              <a:t> Chłopcy chodzili po domach, śpiewając piosenki i składając życzenia świąteczne. W zamian otrzymywali jedzenie oraz drobne datki, które zbierali do koszyka.</a:t>
            </a:r>
            <a:endParaRPr lang="pl-PL" sz="3500" dirty="0">
              <a:latin typeface="Book Antiqua" pitchFamily="18" charset="0"/>
            </a:endParaRPr>
          </a:p>
        </p:txBody>
      </p:sp>
      <p:pic>
        <p:nvPicPr>
          <p:cNvPr id="5" name="Symbol zastępczy zawartości 4" descr="pucheroki_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357298"/>
            <a:ext cx="5500726" cy="392441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Topienie Judasza</a:t>
            </a:r>
            <a:endParaRPr lang="pl-PL" sz="5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</a:pPr>
            <a:r>
              <a:rPr lang="pl-PL" dirty="0" smtClean="0">
                <a:latin typeface="Book Antiqua" pitchFamily="18" charset="0"/>
              </a:rPr>
              <a:t> Kolejnym ważnym dniem w Wielkim Tygodniu jest </a:t>
            </a:r>
            <a:r>
              <a:rPr lang="pl-PL" b="1" dirty="0" smtClean="0">
                <a:latin typeface="Book Antiqua" pitchFamily="18" charset="0"/>
              </a:rPr>
              <a:t>Wielka Środa</a:t>
            </a:r>
            <a:r>
              <a:rPr lang="pl-PL" dirty="0" smtClean="0">
                <a:latin typeface="Book Antiqua" pitchFamily="18" charset="0"/>
              </a:rPr>
              <a:t>. Tego dnia młodzież, a zwłaszcza chłopcy </a:t>
            </a:r>
            <a:r>
              <a:rPr lang="pl-PL" b="1" dirty="0" smtClean="0">
                <a:latin typeface="Book Antiqua" pitchFamily="18" charset="0"/>
              </a:rPr>
              <a:t>topili Judasza</a:t>
            </a:r>
            <a:r>
              <a:rPr lang="pl-PL" dirty="0" smtClean="0">
                <a:latin typeface="Book Antiqua" pitchFamily="18" charset="0"/>
              </a:rPr>
              <a:t>.</a:t>
            </a:r>
            <a:br>
              <a:rPr lang="pl-PL" dirty="0" smtClean="0">
                <a:latin typeface="Book Antiqua" pitchFamily="18" charset="0"/>
              </a:rPr>
            </a:br>
            <a:r>
              <a:rPr lang="pl-PL" dirty="0" smtClean="0">
                <a:latin typeface="Book Antiqua" pitchFamily="18" charset="0"/>
              </a:rPr>
              <a:t> 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</a:pPr>
            <a:r>
              <a:rPr lang="pl-PL" b="1" dirty="0" smtClean="0">
                <a:latin typeface="Book Antiqua" pitchFamily="18" charset="0"/>
              </a:rPr>
              <a:t> Judasz</a:t>
            </a:r>
            <a:r>
              <a:rPr lang="pl-PL" dirty="0" smtClean="0">
                <a:latin typeface="Book Antiqua" pitchFamily="18" charset="0"/>
              </a:rPr>
              <a:t> - była to wielka kukła ze słomy i starych ubrań. Kukłę wleczono na łańcuchach po całej okolicy. Przy drodze ustawiali się ludzie i okładali Judasza kijami. Na koniec wrzucano go do stawu lub bagienka.</a:t>
            </a:r>
            <a:br>
              <a:rPr lang="pl-PL" dirty="0" smtClean="0">
                <a:latin typeface="Book Antiqua" pitchFamily="18" charset="0"/>
              </a:rPr>
            </a:br>
            <a:endParaRPr lang="pl-PL" dirty="0" smtClean="0">
              <a:latin typeface="Book Antiqua" pitchFamily="18" charset="0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</a:pPr>
            <a:r>
              <a:rPr lang="pl-PL" dirty="0" smtClean="0">
                <a:latin typeface="Book Antiqua" pitchFamily="18" charset="0"/>
              </a:rPr>
              <a:t> W niektórych regionach zwyczaj ten rozpoczynał się w Wielki Czwartek</a:t>
            </a:r>
            <a:endParaRPr lang="pl-PL" dirty="0">
              <a:latin typeface="Book Antiqua" pitchFamily="18" charset="0"/>
            </a:endParaRPr>
          </a:p>
        </p:txBody>
      </p:sp>
      <p:pic>
        <p:nvPicPr>
          <p:cNvPr id="5" name="Symbol zastępczy zawartości 4" descr="2_7-960x5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571612"/>
            <a:ext cx="3994813" cy="2080632"/>
          </a:xfrm>
        </p:spPr>
      </p:pic>
      <p:pic>
        <p:nvPicPr>
          <p:cNvPr id="6" name="Obraz 5" descr="judasz-pruchnik-1983-8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929066"/>
            <a:ext cx="4071966" cy="26807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491</Words>
  <Application>Microsoft Office PowerPoint</Application>
  <PresentationFormat>Pokaz na ekranie (4:3)</PresentationFormat>
  <Paragraphs>65</Paragraphs>
  <Slides>30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Motyw pakietu Office</vt:lpstr>
      <vt:lpstr>Tradycje Wielkanocne w Polsce</vt:lpstr>
      <vt:lpstr>Niedziela Palmowa</vt:lpstr>
      <vt:lpstr>Niedziela Palmowa</vt:lpstr>
      <vt:lpstr>Slajd 4</vt:lpstr>
      <vt:lpstr>Z czego robimy palmy?</vt:lpstr>
      <vt:lpstr>Pucheroki</vt:lpstr>
      <vt:lpstr>Pucheroki</vt:lpstr>
      <vt:lpstr>Pucheroki</vt:lpstr>
      <vt:lpstr>Topienie Judasza</vt:lpstr>
      <vt:lpstr>Wielkie Grzechotanie</vt:lpstr>
      <vt:lpstr>Pogrzeb żuru i wieszanie śledzia</vt:lpstr>
      <vt:lpstr>Święcenie pokarmów</vt:lpstr>
      <vt:lpstr>Święcenie pokarmów</vt:lpstr>
      <vt:lpstr>Slajd 14</vt:lpstr>
      <vt:lpstr>Symbole</vt:lpstr>
      <vt:lpstr>Malowanie jajek</vt:lpstr>
      <vt:lpstr>Malowanie jajek</vt:lpstr>
      <vt:lpstr>Jakie znacie rodzaje pisanek?</vt:lpstr>
      <vt:lpstr>Kraszanki</vt:lpstr>
      <vt:lpstr>Slajd 20</vt:lpstr>
      <vt:lpstr>Oklejanki</vt:lpstr>
      <vt:lpstr>Slajd 22</vt:lpstr>
      <vt:lpstr>Nalepianki</vt:lpstr>
      <vt:lpstr>Slajd 24</vt:lpstr>
      <vt:lpstr>Śmigus-Dyngus</vt:lpstr>
      <vt:lpstr>Śmigus-Dyngus</vt:lpstr>
      <vt:lpstr>Śmigus-Dyngus</vt:lpstr>
      <vt:lpstr>Slajd 28</vt:lpstr>
      <vt:lpstr>Siuda Baba</vt:lpstr>
      <vt:lpstr>Slajd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Polskie stroje ludowe</dc:title>
  <dc:creator>Paulina Cichoń</dc:creator>
  <cp:lastModifiedBy>Paula</cp:lastModifiedBy>
  <cp:revision>45</cp:revision>
  <dcterms:created xsi:type="dcterms:W3CDTF">2019-04-03T15:41:13Z</dcterms:created>
  <dcterms:modified xsi:type="dcterms:W3CDTF">2020-03-30T12:25:46Z</dcterms:modified>
</cp:coreProperties>
</file>