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D60093"/>
    <a:srgbClr val="FFCC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59" autoAdjust="0"/>
    <p:restoredTop sz="98006" autoAdjust="0"/>
  </p:normalViewPr>
  <p:slideViewPr>
    <p:cSldViewPr>
      <p:cViewPr>
        <p:scale>
          <a:sx n="70" d="100"/>
          <a:sy n="70" d="100"/>
        </p:scale>
        <p:origin x="-132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EB273-E615-45BA-8AF6-FD6275415716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ACB54-D0AC-4284-831E-6BF88E28CC4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156C-BBF3-47A0-8EDE-7DFC19F01655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E124-56D8-43B8-970C-480C73A8A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156C-BBF3-47A0-8EDE-7DFC19F01655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E124-56D8-43B8-970C-480C73A8A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156C-BBF3-47A0-8EDE-7DFC19F01655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E124-56D8-43B8-970C-480C73A8A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156C-BBF3-47A0-8EDE-7DFC19F01655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E124-56D8-43B8-970C-480C73A8A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156C-BBF3-47A0-8EDE-7DFC19F01655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E124-56D8-43B8-970C-480C73A8A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156C-BBF3-47A0-8EDE-7DFC19F01655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E124-56D8-43B8-970C-480C73A8A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156C-BBF3-47A0-8EDE-7DFC19F01655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E124-56D8-43B8-970C-480C73A8A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156C-BBF3-47A0-8EDE-7DFC19F01655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E124-56D8-43B8-970C-480C73A8A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156C-BBF3-47A0-8EDE-7DFC19F01655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E124-56D8-43B8-970C-480C73A8A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156C-BBF3-47A0-8EDE-7DFC19F01655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E124-56D8-43B8-970C-480C73A8A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156C-BBF3-47A0-8EDE-7DFC19F01655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E124-56D8-43B8-970C-480C73A8A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5156C-BBF3-47A0-8EDE-7DFC19F01655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EE124-56D8-43B8-970C-480C73A8A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aula\Downloads\72%20Dym&#243;wka.mp3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aula\Downloads\71%20Skowronek.mp3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aula\Downloads\szpak%20-%20mi&#322;osne%20trele..mp3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aula\Downloads\07%20Bocian%20bia&#322;y.mp3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aula\Downloads\60%20Jerzyk.mp3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aula\Downloads\35%20Czajka(1).mp3" TargetMode="Externa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aula\Downloads\zuraw.mp3" TargetMode="Externa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715304" cy="2255843"/>
          </a:xfrm>
          <a:solidFill>
            <a:schemeClr val="tx1">
              <a:lumMod val="50000"/>
              <a:lumOff val="50000"/>
              <a:alpha val="5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pl-PL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Zwiastuny Wiosny</a:t>
            </a:r>
            <a:endParaRPr lang="pl-PL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10000"/>
            </a:schemeClr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Żonkil (Narcyz)</a:t>
            </a:r>
            <a:endParaRPr lang="pl-PL" sz="54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Symbol zastępczy zawartości 3" descr="Narcyz-Jonquila-Sweetness-min.jpg"/>
          <p:cNvPicPr>
            <a:picLocks noGrp="1" noChangeAspect="1"/>
          </p:cNvPicPr>
          <p:nvPr>
            <p:ph idx="1"/>
          </p:nvPr>
        </p:nvPicPr>
        <p:blipFill>
          <a:blip r:embed="rId2"/>
          <a:srcRect b="6025"/>
          <a:stretch>
            <a:fillRect/>
          </a:stretch>
        </p:blipFill>
        <p:spPr>
          <a:xfrm>
            <a:off x="4429124" y="1714488"/>
            <a:ext cx="4525963" cy="4253324"/>
          </a:xfrm>
        </p:spPr>
      </p:pic>
      <p:pic>
        <p:nvPicPr>
          <p:cNvPr id="6" name="Obraz 5" descr="zonk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857628"/>
            <a:ext cx="3714776" cy="2474970"/>
          </a:xfrm>
          <a:prstGeom prst="rect">
            <a:avLst/>
          </a:prstGeom>
        </p:spPr>
      </p:pic>
      <p:pic>
        <p:nvPicPr>
          <p:cNvPr id="7" name="Obraz 6" descr="zonkil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1500174"/>
            <a:ext cx="3000396" cy="2253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30000"/>
            </a:schemeClr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Sasanka</a:t>
            </a:r>
            <a:endParaRPr lang="pl-PL" sz="5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Symbol zastępczy zawartości 3" descr="sasanki8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4276748" cy="2862131"/>
          </a:xfrm>
        </p:spPr>
      </p:pic>
      <p:pic>
        <p:nvPicPr>
          <p:cNvPr id="5" name="Obraz 4" descr="sasanka 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500570"/>
            <a:ext cx="3857652" cy="2091498"/>
          </a:xfrm>
          <a:prstGeom prst="rect">
            <a:avLst/>
          </a:prstGeom>
        </p:spPr>
      </p:pic>
      <p:pic>
        <p:nvPicPr>
          <p:cNvPr id="6" name="Obraz 5" descr="sasan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643050"/>
            <a:ext cx="3984733" cy="264320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714876" y="4714884"/>
            <a:ext cx="4214842" cy="147732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Book Antiqua" pitchFamily="18" charset="0"/>
              </a:rPr>
              <a:t> Kwitnie od marca do początku maja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Book Antiqua" pitchFamily="18" charset="0"/>
              </a:rPr>
              <a:t> Łodyga oraz płatki są pokryte długimi srebrzystymi włoskami, zabezpieczającymi roślinę przed zimnem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30000"/>
            </a:schemeClr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Forsycja</a:t>
            </a:r>
            <a:endParaRPr lang="pl-PL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Symbol zastępczy zawartości 3" descr="gf-GaoD-11f9-RMUK_forsycja-664x4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71612"/>
            <a:ext cx="3536343" cy="2354011"/>
          </a:xfrm>
        </p:spPr>
      </p:pic>
      <p:pic>
        <p:nvPicPr>
          <p:cNvPr id="5" name="Obraz 4" descr="forsyc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4000504"/>
            <a:ext cx="3571900" cy="2678925"/>
          </a:xfrm>
          <a:prstGeom prst="rect">
            <a:avLst/>
          </a:prstGeom>
        </p:spPr>
      </p:pic>
      <p:pic>
        <p:nvPicPr>
          <p:cNvPr id="6" name="Obraz 5" descr="21500006-forsycja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571612"/>
            <a:ext cx="3328195" cy="50006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hiacynt-w-ogrodz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571612"/>
            <a:ext cx="3714776" cy="247497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40000"/>
            </a:schemeClr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Hiacynt</a:t>
            </a:r>
            <a:endParaRPr lang="pl-PL" sz="5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Symbol zastępczy zawartości 3" descr="gf-ZghN-f2kR-kVGY_hiacynt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4143380"/>
            <a:ext cx="3857652" cy="2555694"/>
          </a:xfrm>
        </p:spPr>
      </p:pic>
      <p:pic>
        <p:nvPicPr>
          <p:cNvPr id="6" name="Obraz 5" descr="hyacinthus-oriental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643050"/>
            <a:ext cx="3286148" cy="49292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20000"/>
            </a:schemeClr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Tulipan</a:t>
            </a:r>
            <a:endParaRPr lang="pl-PL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Symbol zastępczy zawartości 3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71612"/>
            <a:ext cx="3571900" cy="2378941"/>
          </a:xfrm>
        </p:spPr>
      </p:pic>
      <p:pic>
        <p:nvPicPr>
          <p:cNvPr id="5" name="Obraz 4" descr="tulipan-jerozolims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4214818"/>
            <a:ext cx="3429024" cy="2288873"/>
          </a:xfrm>
          <a:prstGeom prst="rect">
            <a:avLst/>
          </a:prstGeom>
        </p:spPr>
      </p:pic>
      <p:pic>
        <p:nvPicPr>
          <p:cNvPr id="6" name="Obraz 5" descr="Tulipa_suaveolens_floriade_to_Canber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500174"/>
            <a:ext cx="3750458" cy="500061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20000"/>
            </a:schemeClr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pl-PL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Szafirek</a:t>
            </a:r>
            <a:endParaRPr lang="pl-PL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Obraz 4" descr="plik5166bef5c83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643050"/>
            <a:ext cx="4143404" cy="3100647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928662" y="5000636"/>
            <a:ext cx="3286148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Book Antiqua" pitchFamily="18" charset="0"/>
              </a:rPr>
              <a:t>Kwitnie w kwietniu i maju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Book Antiqua" pitchFamily="18" charset="0"/>
              </a:rPr>
              <a:t>Mają drobne, białe lub </a:t>
            </a:r>
            <a:r>
              <a:rPr lang="pl-PL" dirty="0" err="1" smtClean="0">
                <a:latin typeface="Book Antiqua" pitchFamily="18" charset="0"/>
              </a:rPr>
              <a:t>szafirowoniebieskie</a:t>
            </a:r>
            <a:r>
              <a:rPr lang="pl-PL" dirty="0" smtClean="0">
                <a:latin typeface="Book Antiqua" pitchFamily="18" charset="0"/>
              </a:rPr>
              <a:t> kwiaty</a:t>
            </a:r>
          </a:p>
          <a:p>
            <a:pPr>
              <a:buFont typeface="Wingdings" pitchFamily="2" charset="2"/>
              <a:buChar char="Ø"/>
            </a:pPr>
            <a:endParaRPr lang="pl-PL" dirty="0">
              <a:latin typeface="Book Antiqua" pitchFamily="18" charset="0"/>
            </a:endParaRPr>
          </a:p>
        </p:txBody>
      </p:sp>
      <p:pic>
        <p:nvPicPr>
          <p:cNvPr id="9" name="Obraz 8" descr="benex-cebulki-szafirek-armenski-muscari-armeniacum-niebieski.jpg"/>
          <p:cNvPicPr>
            <a:picLocks noChangeAspect="1"/>
          </p:cNvPicPr>
          <p:nvPr/>
        </p:nvPicPr>
        <p:blipFill>
          <a:blip r:embed="rId3"/>
          <a:srcRect l="9921" r="10866"/>
          <a:stretch>
            <a:fillRect/>
          </a:stretch>
        </p:blipFill>
        <p:spPr>
          <a:xfrm>
            <a:off x="4857752" y="1643050"/>
            <a:ext cx="3961002" cy="50006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2786058"/>
            <a:ext cx="7772400" cy="1470025"/>
          </a:xfrm>
          <a:solidFill>
            <a:schemeClr val="tx1">
              <a:alpha val="28000"/>
            </a:schemeClr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l-P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Ptaki</a:t>
            </a:r>
            <a:endParaRPr lang="pl-PL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Jaskółka</a:t>
            </a:r>
            <a:endParaRPr lang="pl-PL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28596" y="1571612"/>
            <a:ext cx="371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1600" dirty="0" smtClean="0">
                <a:latin typeface="Book Antiqua" pitchFamily="18" charset="0"/>
              </a:rPr>
              <a:t> Mówi się, że „jedna jaskółka wiosny nie czyni”. Jednak przylot tych ptaków zwiastuje wiosenne ocieplenie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>
                <a:latin typeface="Book Antiqua" pitchFamily="18" charset="0"/>
              </a:rPr>
              <a:t> Znane są z tego, że dzięki ich zachowaniu możemy przewidzieć pogodę – kiedy latają nisko to znaczy, że będzie padało.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>
                <a:latin typeface="Book Antiqua" pitchFamily="18" charset="0"/>
              </a:rPr>
              <a:t> Jaskółki przylatują do Polski w połowie kwietnia</a:t>
            </a:r>
          </a:p>
          <a:p>
            <a:endParaRPr lang="pl-PL" sz="1600" dirty="0">
              <a:latin typeface="Book Antiqua" pitchFamily="18" charset="0"/>
            </a:endParaRPr>
          </a:p>
        </p:txBody>
      </p:sp>
      <p:pic>
        <p:nvPicPr>
          <p:cNvPr id="5" name="Obraz 4" descr="unname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071942"/>
            <a:ext cx="3938598" cy="2615475"/>
          </a:xfrm>
          <a:prstGeom prst="rect">
            <a:avLst/>
          </a:prstGeom>
        </p:spPr>
      </p:pic>
      <p:pic>
        <p:nvPicPr>
          <p:cNvPr id="7" name="Obraz 6" descr="231549_jaskol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571612"/>
            <a:ext cx="4071966" cy="271341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4714876" y="4786322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Book Antiqua" pitchFamily="18" charset="0"/>
              </a:rPr>
              <a:t>Posłuchaj głosu jaskółki dymówki</a:t>
            </a:r>
          </a:p>
          <a:p>
            <a:pPr algn="ctr"/>
            <a:r>
              <a:rPr lang="pl-PL" dirty="0" smtClean="0">
                <a:latin typeface="Book Antiqua" pitchFamily="18" charset="0"/>
              </a:rPr>
              <a:t>Kliknij tutaj</a:t>
            </a:r>
            <a:endParaRPr lang="pl-PL" dirty="0">
              <a:latin typeface="Book Antiqua" pitchFamily="18" charset="0"/>
            </a:endParaRPr>
          </a:p>
        </p:txBody>
      </p:sp>
      <p:pic>
        <p:nvPicPr>
          <p:cNvPr id="9" name="72 Dymów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357950" y="5500702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Skowronek</a:t>
            </a:r>
            <a:endParaRPr lang="pl-PL" sz="5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Obraz 3" descr="6fd98c3d-0ac7-430b-aa85-bc841afd5ada.jpg"/>
          <p:cNvPicPr>
            <a:picLocks noChangeAspect="1"/>
          </p:cNvPicPr>
          <p:nvPr/>
        </p:nvPicPr>
        <p:blipFill>
          <a:blip r:embed="rId3" cstate="print"/>
          <a:srcRect r="16732"/>
          <a:stretch>
            <a:fillRect/>
          </a:stretch>
        </p:blipFill>
        <p:spPr>
          <a:xfrm>
            <a:off x="4286248" y="1571612"/>
            <a:ext cx="4427163" cy="292424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57158" y="1643050"/>
            <a:ext cx="3643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Book Antiqua" pitchFamily="18" charset="0"/>
              </a:rPr>
              <a:t> Pojawiają się na przełomie lutego </a:t>
            </a:r>
            <a:br>
              <a:rPr lang="pl-PL" dirty="0" smtClean="0">
                <a:latin typeface="Book Antiqua" pitchFamily="18" charset="0"/>
              </a:rPr>
            </a:br>
            <a:r>
              <a:rPr lang="pl-PL" dirty="0" smtClean="0">
                <a:latin typeface="Book Antiqua" pitchFamily="18" charset="0"/>
              </a:rPr>
              <a:t>i marca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Book Antiqua" pitchFamily="18" charset="0"/>
              </a:rPr>
              <a:t> Są niewielkie i mają ziemistoszarą barwę</a:t>
            </a:r>
          </a:p>
          <a:p>
            <a:pPr>
              <a:buFont typeface="Wingdings" pitchFamily="2" charset="2"/>
              <a:buChar char="Ø"/>
            </a:pPr>
            <a:endParaRPr lang="pl-PL" dirty="0"/>
          </a:p>
        </p:txBody>
      </p:sp>
      <p:pic>
        <p:nvPicPr>
          <p:cNvPr id="6" name="Obraz 5" descr="skowronek-1_800x6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572008"/>
            <a:ext cx="2857519" cy="2143140"/>
          </a:xfrm>
          <a:prstGeom prst="rect">
            <a:avLst/>
          </a:prstGeom>
        </p:spPr>
      </p:pic>
      <p:pic>
        <p:nvPicPr>
          <p:cNvPr id="7" name="Obraz 6" descr="12911124_skowronek.jpg"/>
          <p:cNvPicPr>
            <a:picLocks noChangeAspect="1"/>
          </p:cNvPicPr>
          <p:nvPr/>
        </p:nvPicPr>
        <p:blipFill>
          <a:blip r:embed="rId5" cstate="print"/>
          <a:srcRect t="11738" b="5217"/>
          <a:stretch>
            <a:fillRect/>
          </a:stretch>
        </p:blipFill>
        <p:spPr>
          <a:xfrm>
            <a:off x="214282" y="3286124"/>
            <a:ext cx="2732857" cy="3211389"/>
          </a:xfrm>
          <a:prstGeom prst="rect">
            <a:avLst/>
          </a:prstGeom>
        </p:spPr>
      </p:pic>
      <p:pic>
        <p:nvPicPr>
          <p:cNvPr id="8" name="71 Skowrone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358082" y="5500702"/>
            <a:ext cx="642942" cy="642942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6072134" y="4857760"/>
            <a:ext cx="3071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Book Antiqua" pitchFamily="18" charset="0"/>
              </a:rPr>
              <a:t>Posłuchaj głosu skowronka </a:t>
            </a:r>
          </a:p>
          <a:p>
            <a:pPr algn="ctr"/>
            <a:r>
              <a:rPr lang="pl-PL" dirty="0" smtClean="0">
                <a:latin typeface="Book Antiqua" pitchFamily="18" charset="0"/>
              </a:rPr>
              <a:t>Kliknij tutaj</a:t>
            </a:r>
            <a:endParaRPr lang="pl-PL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Szpak</a:t>
            </a:r>
            <a:endParaRPr lang="pl-PL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Obraz 4" descr="szpak-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500174"/>
            <a:ext cx="3571900" cy="2402201"/>
          </a:xfrm>
          <a:prstGeom prst="rect">
            <a:avLst/>
          </a:prstGeom>
        </p:spPr>
      </p:pic>
      <p:pic>
        <p:nvPicPr>
          <p:cNvPr id="7" name="Obraz 6" descr="Szpak-zwyczajny-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500174"/>
            <a:ext cx="4429156" cy="4829754"/>
          </a:xfrm>
          <a:prstGeom prst="rect">
            <a:avLst/>
          </a:prstGeom>
        </p:spPr>
      </p:pic>
      <p:pic>
        <p:nvPicPr>
          <p:cNvPr id="9" name="szpak - miłosne trele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928794" y="5429264"/>
            <a:ext cx="652466" cy="652466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571472" y="4643446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Book Antiqua" pitchFamily="18" charset="0"/>
              </a:rPr>
              <a:t>Posłuchaj głosu szpaka</a:t>
            </a:r>
          </a:p>
          <a:p>
            <a:pPr algn="ctr"/>
            <a:r>
              <a:rPr lang="pl-PL" dirty="0" smtClean="0">
                <a:latin typeface="Book Antiqua" pitchFamily="18" charset="0"/>
              </a:rPr>
              <a:t>Kliknij tutaj</a:t>
            </a:r>
            <a:endParaRPr lang="pl-PL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18000"/>
            </a:schemeClr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Kalendarzowa Wiosna</a:t>
            </a:r>
            <a:endParaRPr lang="pl-PL" sz="5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00634"/>
          </a:xfrm>
          <a:solidFill>
            <a:schemeClr val="tx1">
              <a:alpha val="0"/>
            </a:schemeClr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  <a:buFont typeface="Wingdings" pitchFamily="2" charset="2"/>
              <a:buChar char="Ø"/>
            </a:pPr>
            <a:r>
              <a:rPr lang="pl-PL" sz="2800" dirty="0" smtClean="0">
                <a:latin typeface="Book Antiqua" pitchFamily="18" charset="0"/>
                <a:cs typeface="Times New Roman" pitchFamily="18" charset="0"/>
              </a:rPr>
              <a:t> Pierwszy dzień kalendarzowej wiosny to </a:t>
            </a:r>
            <a:br>
              <a:rPr lang="pl-PL" sz="2800" dirty="0" smtClean="0">
                <a:latin typeface="Book Antiqua" pitchFamily="18" charset="0"/>
                <a:cs typeface="Times New Roman" pitchFamily="18" charset="0"/>
              </a:rPr>
            </a:br>
            <a:r>
              <a:rPr lang="pl-PL" sz="2800" b="1" dirty="0" smtClean="0">
                <a:solidFill>
                  <a:srgbClr val="008000"/>
                </a:solidFill>
                <a:latin typeface="Book Antiqua" pitchFamily="18" charset="0"/>
                <a:cs typeface="Times New Roman" pitchFamily="18" charset="0"/>
              </a:rPr>
              <a:t>21 marca</a:t>
            </a:r>
          </a:p>
          <a:p>
            <a:pPr algn="ctr">
              <a:lnSpc>
                <a:spcPct val="170000"/>
              </a:lnSpc>
              <a:buFont typeface="Wingdings" pitchFamily="2" charset="2"/>
              <a:buChar char="Ø"/>
            </a:pPr>
            <a:r>
              <a:rPr lang="pl-PL" sz="2800" dirty="0" smtClean="0">
                <a:latin typeface="Book Antiqua" pitchFamily="18" charset="0"/>
                <a:cs typeface="Times New Roman" pitchFamily="18" charset="0"/>
              </a:rPr>
              <a:t> Wiosną wszystko zaczyna budzić się do życia</a:t>
            </a:r>
          </a:p>
          <a:p>
            <a:pPr algn="ctr">
              <a:lnSpc>
                <a:spcPct val="170000"/>
              </a:lnSpc>
              <a:buFont typeface="Wingdings" pitchFamily="2" charset="2"/>
              <a:buChar char="Ø"/>
            </a:pPr>
            <a:r>
              <a:rPr lang="pl-PL" sz="2800" dirty="0" smtClean="0">
                <a:latin typeface="Book Antiqua" pitchFamily="18" charset="0"/>
                <a:cs typeface="Times New Roman" pitchFamily="18" charset="0"/>
              </a:rPr>
              <a:t> Rośliny wypuszczają pąki, liście, zakwitają</a:t>
            </a:r>
          </a:p>
          <a:p>
            <a:pPr algn="ctr">
              <a:lnSpc>
                <a:spcPct val="170000"/>
              </a:lnSpc>
              <a:buFont typeface="Wingdings" pitchFamily="2" charset="2"/>
              <a:buChar char="Ø"/>
            </a:pPr>
            <a:r>
              <a:rPr lang="pl-PL" sz="2800" dirty="0" smtClean="0">
                <a:latin typeface="Book Antiqua" pitchFamily="18" charset="0"/>
                <a:cs typeface="Times New Roman" pitchFamily="18" charset="0"/>
              </a:rPr>
              <a:t> Zwierzęta budzą się z zimowego snu</a:t>
            </a:r>
          </a:p>
          <a:p>
            <a:pPr algn="ctr">
              <a:lnSpc>
                <a:spcPct val="170000"/>
              </a:lnSpc>
              <a:buFont typeface="Wingdings" pitchFamily="2" charset="2"/>
              <a:buChar char="Ø"/>
            </a:pPr>
            <a:r>
              <a:rPr lang="pl-PL" sz="2800" dirty="0" smtClean="0">
                <a:latin typeface="Book Antiqua" pitchFamily="18" charset="0"/>
                <a:cs typeface="Times New Roman" pitchFamily="18" charset="0"/>
              </a:rPr>
              <a:t> Dzień staje się dłuższy, a noc krótsza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Bocian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Symbol zastępczy zawartości 5" descr="Bocian_MonikaKlimowicz_na-str.jpg"/>
          <p:cNvPicPr>
            <a:picLocks noGrp="1" noChangeAspect="1"/>
          </p:cNvPicPr>
          <p:nvPr>
            <p:ph idx="1"/>
          </p:nvPr>
        </p:nvPicPr>
        <p:blipFill>
          <a:blip r:embed="rId3"/>
          <a:srcRect l="13412" r="5800"/>
          <a:stretch>
            <a:fillRect/>
          </a:stretch>
        </p:blipFill>
        <p:spPr>
          <a:xfrm>
            <a:off x="4500562" y="1643050"/>
            <a:ext cx="4143404" cy="2728463"/>
          </a:xfrm>
        </p:spPr>
      </p:pic>
      <p:pic>
        <p:nvPicPr>
          <p:cNvPr id="8" name="Obraz 7" descr="uid_3681243b962bdbf5b7e56e8267b4c28e1552564268124_width_907_play_0_pos_0_gs_0_height_5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214818"/>
            <a:ext cx="4248150" cy="241212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428596" y="1714488"/>
            <a:ext cx="385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Book Antiqua" pitchFamily="18" charset="0"/>
              </a:rPr>
              <a:t>Przylatują od drugiej połowy marca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Book Antiqua" pitchFamily="18" charset="0"/>
              </a:rPr>
              <a:t>Z reguły wracają do tego samego gniazda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Book Antiqua" pitchFamily="18" charset="0"/>
              </a:rPr>
              <a:t>Jego upierzenie jest głównie białe, z czarnymi piórami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Book Antiqua" pitchFamily="18" charset="0"/>
              </a:rPr>
              <a:t>Mierzy od 100-115 cm długości i 100-125 cm wysokości</a:t>
            </a:r>
          </a:p>
        </p:txBody>
      </p:sp>
      <p:pic>
        <p:nvPicPr>
          <p:cNvPr id="10" name="07 Bocian biał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500826" y="5572140"/>
            <a:ext cx="714380" cy="71438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5000628" y="4786322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Book Antiqua" pitchFamily="18" charset="0"/>
              </a:rPr>
              <a:t>Posłuchaj klekotu bociana </a:t>
            </a:r>
          </a:p>
          <a:p>
            <a:pPr algn="ctr"/>
            <a:r>
              <a:rPr lang="pl-PL" dirty="0" smtClean="0">
                <a:latin typeface="Book Antiqua" pitchFamily="18" charset="0"/>
              </a:rPr>
              <a:t>Kliknij tutaj</a:t>
            </a:r>
            <a:endParaRPr lang="pl-PL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Jerzyk</a:t>
            </a:r>
            <a:endParaRPr lang="pl-PL" sz="5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Obraz 4" descr="foto_jerzy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714752"/>
            <a:ext cx="4429156" cy="2944086"/>
          </a:xfrm>
          <a:prstGeom prst="rect">
            <a:avLst/>
          </a:prstGeom>
        </p:spPr>
      </p:pic>
      <p:pic>
        <p:nvPicPr>
          <p:cNvPr id="7" name="Symbol zastępczy zawartości 6" descr="jerzyk_4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5720" y="1643050"/>
            <a:ext cx="4857784" cy="3236499"/>
          </a:xfrm>
        </p:spPr>
      </p:pic>
      <p:sp>
        <p:nvSpPr>
          <p:cNvPr id="8" name="pole tekstowe 7"/>
          <p:cNvSpPr txBox="1"/>
          <p:nvPr/>
        </p:nvSpPr>
        <p:spPr>
          <a:xfrm>
            <a:off x="5286380" y="1785926"/>
            <a:ext cx="3637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Book Antiqua" pitchFamily="18" charset="0"/>
              </a:rPr>
              <a:t> Przylatuje na przełomie kwietnia i maja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Book Antiqua" pitchFamily="18" charset="0"/>
              </a:rPr>
              <a:t> Najliczniej występuje w dużych miastach na Mazurach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Book Antiqua" pitchFamily="18" charset="0"/>
              </a:rPr>
              <a:t>Na południu występuje np. w Ojcowskim Parku Narodowym</a:t>
            </a:r>
            <a:endParaRPr lang="pl-PL" dirty="0">
              <a:latin typeface="Book Antiqua" pitchFamily="18" charset="0"/>
            </a:endParaRPr>
          </a:p>
        </p:txBody>
      </p:sp>
      <p:pic>
        <p:nvPicPr>
          <p:cNvPr id="9" name="60 Jerzy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071670" y="6072206"/>
            <a:ext cx="571504" cy="571504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071538" y="5286388"/>
            <a:ext cx="2581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Book Antiqua" pitchFamily="18" charset="0"/>
              </a:rPr>
              <a:t>Posłuchaj głosu jerzyka</a:t>
            </a:r>
          </a:p>
          <a:p>
            <a:pPr algn="ctr"/>
            <a:r>
              <a:rPr lang="pl-PL" dirty="0" smtClean="0">
                <a:latin typeface="Book Antiqua" pitchFamily="18" charset="0"/>
              </a:rPr>
              <a:t>Kliknij tutaj</a:t>
            </a:r>
            <a:endParaRPr lang="pl-PL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Czajka</a:t>
            </a:r>
            <a:endParaRPr lang="pl-PL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Symbol zastępczy zawartości 3" descr="Czajka-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7620" y="1785926"/>
            <a:ext cx="5019590" cy="2700971"/>
          </a:xfrm>
        </p:spPr>
      </p:pic>
      <p:sp>
        <p:nvSpPr>
          <p:cNvPr id="6" name="pole tekstowe 5"/>
          <p:cNvSpPr txBox="1"/>
          <p:nvPr/>
        </p:nvSpPr>
        <p:spPr>
          <a:xfrm>
            <a:off x="214282" y="1500174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Book Antiqua" pitchFamily="18" charset="0"/>
              </a:rPr>
              <a:t> Przylatuje w marcu na lęgowiska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Book Antiqua" pitchFamily="18" charset="0"/>
              </a:rPr>
              <a:t> Czasem można ją spotkać także pod koniec lutego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Book Antiqua" pitchFamily="18" charset="0"/>
              </a:rPr>
              <a:t> Ma charakterystyczny czubek oraz biało-czarne ubarwienie</a:t>
            </a:r>
            <a:endParaRPr lang="pl-PL" dirty="0">
              <a:latin typeface="Book Antiqua" pitchFamily="18" charset="0"/>
            </a:endParaRPr>
          </a:p>
        </p:txBody>
      </p:sp>
      <p:pic>
        <p:nvPicPr>
          <p:cNvPr id="7" name="35 Czajka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286512" y="5786454"/>
            <a:ext cx="590552" cy="59055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4214810" y="50006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 smtClean="0">
                <a:latin typeface="Book Antiqua" pitchFamily="18" charset="0"/>
              </a:rPr>
              <a:t>Posłuchaj głosu czajki</a:t>
            </a:r>
          </a:p>
          <a:p>
            <a:pPr algn="ctr"/>
            <a:r>
              <a:rPr lang="pl-PL" dirty="0" smtClean="0">
                <a:latin typeface="Book Antiqua" pitchFamily="18" charset="0"/>
              </a:rPr>
              <a:t>Kliknij tutaj</a:t>
            </a:r>
            <a:endParaRPr lang="pl-PL" dirty="0">
              <a:latin typeface="Book Antiqua" pitchFamily="18" charset="0"/>
            </a:endParaRPr>
          </a:p>
        </p:txBody>
      </p:sp>
      <p:pic>
        <p:nvPicPr>
          <p:cNvPr id="10" name="Obraz 9" descr="unnam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3357562"/>
            <a:ext cx="2188471" cy="3285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Żuraw</a:t>
            </a:r>
            <a:endParaRPr lang="pl-P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Symbol zastępczy zawartości 3" descr="22327175-taniec-godowy-zurawi-mozna-zaobserwowac-nie-tylko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714488"/>
            <a:ext cx="4323167" cy="2882111"/>
          </a:xfrm>
        </p:spPr>
      </p:pic>
      <p:pic>
        <p:nvPicPr>
          <p:cNvPr id="5" name="Obraz 4" descr="zura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714752"/>
            <a:ext cx="4333875" cy="291465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00034" y="1643050"/>
            <a:ext cx="371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Book Antiqua" pitchFamily="18" charset="0"/>
              </a:rPr>
              <a:t> Jest największym i najokazalszym z naszych ptaków</a:t>
            </a:r>
          </a:p>
          <a:p>
            <a:pPr>
              <a:buFont typeface="Wingdings" pitchFamily="2" charset="2"/>
              <a:buChar char="Ø"/>
            </a:pPr>
            <a:r>
              <a:rPr lang="pl-PL" dirty="0">
                <a:latin typeface="Book Antiqua" pitchFamily="18" charset="0"/>
              </a:rPr>
              <a:t> </a:t>
            </a:r>
            <a:r>
              <a:rPr lang="pl-PL" dirty="0" smtClean="0">
                <a:latin typeface="Book Antiqua" pitchFamily="18" charset="0"/>
              </a:rPr>
              <a:t>Wraca do Polski na przełomie lutego i marca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Book Antiqua" pitchFamily="18" charset="0"/>
              </a:rPr>
              <a:t>Wydaje donośny, gardłowy odgłos zwany klangorem</a:t>
            </a:r>
          </a:p>
          <a:p>
            <a:pPr>
              <a:buFont typeface="Wingdings" pitchFamily="2" charset="2"/>
              <a:buChar char="Ø"/>
            </a:pPr>
            <a:endParaRPr lang="pl-PL" dirty="0">
              <a:latin typeface="Book Antiqua" pitchFamily="18" charset="0"/>
            </a:endParaRPr>
          </a:p>
        </p:txBody>
      </p:sp>
      <p:pic>
        <p:nvPicPr>
          <p:cNvPr id="8" name="zuraw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643702" y="5500702"/>
            <a:ext cx="642942" cy="642942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5572132" y="4786322"/>
            <a:ext cx="2731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Book Antiqua" pitchFamily="18" charset="0"/>
              </a:rPr>
              <a:t>Posłuchaj głosu żurawia </a:t>
            </a:r>
          </a:p>
          <a:p>
            <a:pPr algn="ctr"/>
            <a:r>
              <a:rPr lang="pl-PL" dirty="0" smtClean="0">
                <a:latin typeface="Book Antiqua" pitchFamily="18" charset="0"/>
              </a:rPr>
              <a:t>Kliknij tutaj</a:t>
            </a:r>
            <a:endParaRPr lang="pl-PL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1470025"/>
          </a:xfrm>
          <a:solidFill>
            <a:schemeClr val="tx1">
              <a:alpha val="40000"/>
            </a:schemeClr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l-PL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Dziękujemy</a:t>
            </a:r>
            <a:r>
              <a:rPr lang="pl-PL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za uwagę!</a:t>
            </a:r>
            <a:endParaRPr lang="pl-PL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2643182"/>
            <a:ext cx="7772400" cy="1470025"/>
          </a:xfrm>
          <a:solidFill>
            <a:schemeClr val="tx1">
              <a:alpha val="26000"/>
            </a:schemeClr>
          </a:solidFill>
          <a:ln w="28575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pl-PL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Kwiaty wiosenne</a:t>
            </a:r>
            <a:endParaRPr lang="pl-PL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10000"/>
            </a:schemeClr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Leszczyna</a:t>
            </a:r>
            <a:endParaRPr lang="pl-PL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8" name="Symbol zastępczy zawartości 7" descr="leszczyna.jpg"/>
          <p:cNvPicPr>
            <a:picLocks noGrp="1" noChangeAspect="1"/>
          </p:cNvPicPr>
          <p:nvPr>
            <p:ph idx="1"/>
          </p:nvPr>
        </p:nvPicPr>
        <p:blipFill>
          <a:blip r:embed="rId2"/>
          <a:srcRect b="3990"/>
          <a:stretch>
            <a:fillRect/>
          </a:stretch>
        </p:blipFill>
        <p:spPr>
          <a:xfrm>
            <a:off x="5786446" y="1643050"/>
            <a:ext cx="2905319" cy="4954634"/>
          </a:xfrm>
        </p:spPr>
      </p:pic>
      <p:sp>
        <p:nvSpPr>
          <p:cNvPr id="9" name="pole tekstowe 8"/>
          <p:cNvSpPr txBox="1"/>
          <p:nvPr/>
        </p:nvSpPr>
        <p:spPr>
          <a:xfrm>
            <a:off x="500034" y="1643050"/>
            <a:ext cx="5072098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Book Antiqua" pitchFamily="18" charset="0"/>
              </a:rPr>
              <a:t> Najwcześniej zakwita w naszych lasach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Book Antiqua" pitchFamily="18" charset="0"/>
              </a:rPr>
              <a:t> Pojawiają się na niej bazie i drobne pączki </a:t>
            </a:r>
            <a:br>
              <a:rPr lang="pl-PL" dirty="0" smtClean="0">
                <a:latin typeface="Book Antiqua" pitchFamily="18" charset="0"/>
              </a:rPr>
            </a:br>
            <a:r>
              <a:rPr lang="pl-PL" dirty="0" smtClean="0">
                <a:latin typeface="Book Antiqua" pitchFamily="18" charset="0"/>
              </a:rPr>
              <a:t>     z czerwonymi nitkami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Book Antiqua" pitchFamily="18" charset="0"/>
              </a:rPr>
              <a:t> Jesienią znajdziemy na niej orzechy laskowe</a:t>
            </a:r>
            <a:endParaRPr lang="pl-PL" dirty="0">
              <a:latin typeface="Book Antiqua" pitchFamily="18" charset="0"/>
            </a:endParaRPr>
          </a:p>
        </p:txBody>
      </p:sp>
      <p:pic>
        <p:nvPicPr>
          <p:cNvPr id="10" name="Obraz 9" descr="10833965_kwitnaca-leszczy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000372"/>
            <a:ext cx="4739640" cy="3169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10000"/>
            </a:schemeClr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Przebiśnieg</a:t>
            </a:r>
            <a:endParaRPr lang="pl-PL" sz="5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Symbol zastępczy zawartości 3" descr="przebisnieg-sniezycz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370"/>
          <a:stretch>
            <a:fillRect/>
          </a:stretch>
        </p:blipFill>
        <p:spPr>
          <a:xfrm>
            <a:off x="4357686" y="1571612"/>
            <a:ext cx="4525963" cy="4168921"/>
          </a:xfrm>
        </p:spPr>
      </p:pic>
      <p:sp>
        <p:nvSpPr>
          <p:cNvPr id="5" name="pole tekstowe 4"/>
          <p:cNvSpPr txBox="1"/>
          <p:nvPr/>
        </p:nvSpPr>
        <p:spPr>
          <a:xfrm>
            <a:off x="285720" y="1643050"/>
            <a:ext cx="3857652" cy="147732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Book Antiqua" pitchFamily="18" charset="0"/>
              </a:rPr>
              <a:t> Są jednymi z najwcześniej zakwitających roślin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Book Antiqua" pitchFamily="18" charset="0"/>
              </a:rPr>
              <a:t> Ich kwiaty często wyrastają spod śniegu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Book Antiqua" pitchFamily="18" charset="0"/>
              </a:rPr>
              <a:t> Kwitną białymi dzwoneczkami</a:t>
            </a:r>
            <a:endParaRPr lang="pl-PL" dirty="0">
              <a:latin typeface="Book Antiqua" pitchFamily="18" charset="0"/>
            </a:endParaRPr>
          </a:p>
        </p:txBody>
      </p:sp>
      <p:pic>
        <p:nvPicPr>
          <p:cNvPr id="6" name="Obraz 5" descr="śnieżyczka-przebiśnie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286124"/>
            <a:ext cx="3714776" cy="2469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krokusy-wios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929066"/>
            <a:ext cx="4143403" cy="2760439"/>
          </a:xfrm>
          <a:prstGeom prst="rect">
            <a:avLst/>
          </a:prstGeom>
        </p:spPr>
      </p:pic>
      <p:pic>
        <p:nvPicPr>
          <p:cNvPr id="7" name="Symbol zastępczy zawartości 6" descr="31996_krokusy_1.jpg"/>
          <p:cNvPicPr>
            <a:picLocks noGrp="1" noChangeAspect="1"/>
          </p:cNvPicPr>
          <p:nvPr>
            <p:ph idx="1"/>
          </p:nvPr>
        </p:nvPicPr>
        <p:blipFill>
          <a:blip r:embed="rId3"/>
          <a:srcRect l="6299" r="23937"/>
          <a:stretch>
            <a:fillRect/>
          </a:stretch>
        </p:blipFill>
        <p:spPr>
          <a:xfrm>
            <a:off x="4500562" y="1571612"/>
            <a:ext cx="4375956" cy="4000528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10000"/>
            </a:schemeClr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Krokus (Szafran)</a:t>
            </a:r>
            <a:endParaRPr lang="pl-PL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1" name="Obraz 10" descr="12462520_bialy-krokus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1571612"/>
            <a:ext cx="3344091" cy="2223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10000"/>
            </a:schemeClr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Przylaszczka</a:t>
            </a:r>
            <a:endParaRPr lang="pl-PL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Symbol zastępczy zawartości 3" descr="przylaszczka-pospolita-hepatica-nobili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71612"/>
            <a:ext cx="7286676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20000"/>
            </a:schemeClr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Zawilec</a:t>
            </a:r>
            <a:endParaRPr lang="pl-PL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Symbol zastępczy zawartości 3" descr="zawilec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0" y="1571612"/>
            <a:ext cx="3860046" cy="5143512"/>
          </a:xfrm>
        </p:spPr>
      </p:pic>
      <p:pic>
        <p:nvPicPr>
          <p:cNvPr id="5" name="Obraz 4" descr="plik53886d061846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643050"/>
            <a:ext cx="4214842" cy="278882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42910" y="4643446"/>
            <a:ext cx="3929090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Book Antiqua" pitchFamily="18" charset="0"/>
              </a:rPr>
              <a:t> Kwitnie od marca do maja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Book Antiqua" pitchFamily="18" charset="0"/>
              </a:rPr>
              <a:t> Rosną w lasach, w półcieniu lub umiarkowanym słońcu</a:t>
            </a:r>
            <a:endParaRPr lang="pl-PL" dirty="0"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latin typeface="Book Antiqua" pitchFamily="18" charset="0"/>
              </a:rPr>
              <a:t> Osiągają wysokość od 15 do 45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10000"/>
            </a:schemeClr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Pierwiosnek (Prymulka)</a:t>
            </a:r>
            <a:endParaRPr lang="pl-PL" sz="54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Obraz 5" descr="2_pierwiosnek_lekarski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00438"/>
            <a:ext cx="4357718" cy="3202923"/>
          </a:xfrm>
          <a:prstGeom prst="rect">
            <a:avLst/>
          </a:prstGeom>
        </p:spPr>
      </p:pic>
      <p:pic>
        <p:nvPicPr>
          <p:cNvPr id="4" name="Symbol zastępczy zawartości 3" descr="pierwiosne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643050"/>
            <a:ext cx="4857783" cy="36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328</Words>
  <Application>Microsoft Office PowerPoint</Application>
  <PresentationFormat>Pokaz na ekranie (4:3)</PresentationFormat>
  <Paragraphs>74</Paragraphs>
  <Slides>24</Slides>
  <Notes>0</Notes>
  <HiddenSlides>0</HiddenSlides>
  <MMClips>7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Zwiastuny Wiosny</vt:lpstr>
      <vt:lpstr>Kalendarzowa Wiosna</vt:lpstr>
      <vt:lpstr>Kwiaty wiosenne</vt:lpstr>
      <vt:lpstr>Leszczyna</vt:lpstr>
      <vt:lpstr>Przebiśnieg</vt:lpstr>
      <vt:lpstr>Krokus (Szafran)</vt:lpstr>
      <vt:lpstr>Przylaszczka</vt:lpstr>
      <vt:lpstr>Zawilec</vt:lpstr>
      <vt:lpstr>Pierwiosnek (Prymulka)</vt:lpstr>
      <vt:lpstr>Żonkil (Narcyz)</vt:lpstr>
      <vt:lpstr>Sasanka</vt:lpstr>
      <vt:lpstr>Forsycja</vt:lpstr>
      <vt:lpstr>Hiacynt</vt:lpstr>
      <vt:lpstr>Tulipan</vt:lpstr>
      <vt:lpstr>Szafirek</vt:lpstr>
      <vt:lpstr>Ptaki</vt:lpstr>
      <vt:lpstr>Jaskółka</vt:lpstr>
      <vt:lpstr>Skowronek</vt:lpstr>
      <vt:lpstr>Szpak</vt:lpstr>
      <vt:lpstr>Bocian</vt:lpstr>
      <vt:lpstr>Jerzyk</vt:lpstr>
      <vt:lpstr>Czajka</vt:lpstr>
      <vt:lpstr>Żuraw</vt:lpstr>
      <vt:lpstr>Dziękujemy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Zwiastuny Wiosny</dc:title>
  <dc:creator>Paula</dc:creator>
  <cp:lastModifiedBy>Marzena</cp:lastModifiedBy>
  <cp:revision>40</cp:revision>
  <dcterms:created xsi:type="dcterms:W3CDTF">2020-03-24T11:15:51Z</dcterms:created>
  <dcterms:modified xsi:type="dcterms:W3CDTF">2020-03-25T09:05:01Z</dcterms:modified>
</cp:coreProperties>
</file>