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e.pl/pl/artykul/dzentelmeni-i-gorszycielki-moda-w-przedwojennej-polsce" TargetMode="External"/><Relationship Id="rId2" Type="http://schemas.openxmlformats.org/officeDocument/2006/relationships/hyperlink" Target="https://culture.pl/pl/artykul/poczet-emancypantek-polski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ulture.pl/pl/artykul/grupy-literackie-miedzywojni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59E68F3-B9F8-458F-898E-C08B22AA7C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Historia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18E879C-CF1C-4227-AC3D-1DCC09E6E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714751"/>
            <a:ext cx="6831673" cy="1327766"/>
          </a:xfrm>
        </p:spPr>
        <p:txBody>
          <a:bodyPr/>
          <a:lstStyle/>
          <a:p>
            <a:endParaRPr lang="pl-PL" b="1" dirty="0"/>
          </a:p>
          <a:p>
            <a:r>
              <a:rPr lang="pl-PL" b="1" dirty="0"/>
              <a:t>Klasa VII</a:t>
            </a:r>
          </a:p>
        </p:txBody>
      </p:sp>
    </p:spTree>
    <p:extLst>
      <p:ext uri="{BB962C8B-B14F-4D97-AF65-F5344CB8AC3E}">
        <p14:creationId xmlns:p14="http://schemas.microsoft.com/office/powerpoint/2010/main" xmlns="" val="13063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5A5E6E-57E2-4BA5-B333-5A32B875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GRETA GARBO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35881A42-4A78-4B1C-BD16-4A27A301A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963" y="1728788"/>
            <a:ext cx="34861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486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4CA3B8-153C-48D6-A310-2F45AC6F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POLA NEGRI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5A00F9B4-EBCD-42C7-BEF0-8D892BA4E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0538" y="1643063"/>
            <a:ext cx="3900487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60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6B7FD5-2CE5-40FE-87C9-8702B66F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POLA NEGRI,</a:t>
            </a:r>
            <a:br>
              <a:rPr lang="pl-PL" dirty="0"/>
            </a:br>
            <a:r>
              <a:rPr lang="pl-PL" dirty="0"/>
              <a:t> a właściwie Apolonia </a:t>
            </a:r>
            <a:r>
              <a:rPr lang="pl-PL" dirty="0" err="1"/>
              <a:t>Chałupiec</a:t>
            </a:r>
            <a:r>
              <a:rPr lang="pl-PL" dirty="0"/>
              <a:t> …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2B1DEE25-9C66-4BBB-90AE-8311B02FF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9038" y="2428875"/>
            <a:ext cx="51149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36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638FE7-E770-427B-BB10-31AB52C7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 ziemi polskiej do Hollywood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E6E56A7-5337-4D2C-9E01-65EEE64E1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dirty="0">
                <a:latin typeface="Garamond" panose="02020404030301010803" pitchFamily="18" charset="0"/>
              </a:rPr>
              <a:t>Była polską aktorką i piosenkarką sceniczną oraz filmową, która zdobyła światową sławę podczas złotej niemej epoki Hollywood i europejskiego filmu. Wówczas była najczęściej obsadzana w roli </a:t>
            </a:r>
            <a:r>
              <a:rPr lang="pl-PL" dirty="0" err="1">
                <a:latin typeface="Garamond" panose="02020404030301010803" pitchFamily="18" charset="0"/>
              </a:rPr>
              <a:t>femme</a:t>
            </a:r>
            <a:r>
              <a:rPr lang="pl-PL" dirty="0">
                <a:latin typeface="Garamond" panose="02020404030301010803" pitchFamily="18" charset="0"/>
              </a:rPr>
              <a:t> </a:t>
            </a:r>
            <a:r>
              <a:rPr lang="pl-PL" dirty="0" err="1">
                <a:latin typeface="Garamond" panose="02020404030301010803" pitchFamily="18" charset="0"/>
              </a:rPr>
              <a:t>fatale</a:t>
            </a:r>
            <a:r>
              <a:rPr lang="pl-PL" dirty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pl-PL" dirty="0">
                <a:latin typeface="Garamond" panose="02020404030301010803" pitchFamily="18" charset="0"/>
              </a:rPr>
              <a:t>Barbara Apolonia </a:t>
            </a:r>
            <a:r>
              <a:rPr lang="pl-PL" dirty="0" err="1">
                <a:latin typeface="Garamond" panose="02020404030301010803" pitchFamily="18" charset="0"/>
              </a:rPr>
              <a:t>Chałupiec</a:t>
            </a:r>
            <a:r>
              <a:rPr lang="pl-PL" dirty="0">
                <a:latin typeface="Garamond" panose="02020404030301010803" pitchFamily="18" charset="0"/>
              </a:rPr>
              <a:t> urodziła się w Lipnie 3 stycznia 1897 roku. Zanim ukończyła 10 lat, była już uczennicą warszawskiej Szkoły Baletowej. Debiutowała w wieku lat jedenastu, w „Jeziorze Łabędzim” Czajkowskiego. Taniec porzuciła jednak ze względów zdrowotnych. Podjęła edukację w kierunku aktorskim, by mogła udzielać się wkrótce w teatrach w Warszawie. Pola Negri debiutowała w słynnej sztuce do książki Fredry, mianowicie w „Ślubach panieńskich” w roku 1912 r. Związała się wówczas z aktorskim atelier o nazwie „</a:t>
            </a:r>
            <a:r>
              <a:rPr lang="pl-PL" dirty="0" err="1">
                <a:latin typeface="Garamond" panose="02020404030301010803" pitchFamily="18" charset="0"/>
              </a:rPr>
              <a:t>Sphinx</a:t>
            </a:r>
            <a:r>
              <a:rPr lang="pl-PL" dirty="0">
                <a:latin typeface="Garamond" panose="02020404030301010803" pitchFamily="18" charset="0"/>
              </a:rPr>
              <a:t>”, tam też z jej udziałem powstały pierwsze filmy, takie jak na przykład „Bestia”, „Studenci”, „Żona” czy też „Niewolnica zmysłów”. W tym właśnie czasie przyjęła ten jeden jedyny i niepowtarzalny pseudonim artystyczny.</a:t>
            </a:r>
          </a:p>
          <a:p>
            <a:pPr algn="just"/>
            <a:endParaRPr lang="pl-PL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pl-PL" dirty="0">
                <a:latin typeface="Garamond" panose="02020404030301010803" pitchFamily="18" charset="0"/>
              </a:rPr>
              <a:t>Źródło: https://zyciorysy.info/pola-negri/ | Zyciorysy.info</a:t>
            </a:r>
          </a:p>
        </p:txBody>
      </p:sp>
    </p:spTree>
    <p:extLst>
      <p:ext uri="{BB962C8B-B14F-4D97-AF65-F5344CB8AC3E}">
        <p14:creationId xmlns:p14="http://schemas.microsoft.com/office/powerpoint/2010/main" xmlns="" val="202019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B9B504D-1B01-4F47-A15B-3A28AB46E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Gwiazda niemego kina …</a:t>
            </a:r>
            <a:br>
              <a:rPr lang="pl-PL" dirty="0"/>
            </a:br>
            <a:r>
              <a:rPr lang="pl-PL" dirty="0"/>
              <a:t>Narzeczona samego Charlie Chaplina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3495CAA-5099-4939-9BF9-D18663BE8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Rok 1923 był dla </a:t>
            </a:r>
            <a:r>
              <a:rPr lang="pl-PL" dirty="0" err="1"/>
              <a:t>Poli</a:t>
            </a:r>
            <a:r>
              <a:rPr lang="pl-PL" dirty="0"/>
              <a:t> Negri przełomowy, gdyż otworzyły się przed nią podwoje samego Hollywood. W ślad za rolami w takich sztukach jak „Hiszpańska tancerka”, „Zakazany raj”, „Miłość aktorki” itd., zyskała szybko status gwiazdy kina niemego w USA. Nie bez znaczenia rzecz jasna były jej romanse z gwiazdami samego szczytu aktorskiego, takimi jak Charlie Chaplin, </a:t>
            </a:r>
            <a:r>
              <a:rPr lang="pl-PL" dirty="0" err="1"/>
              <a:t>Rudolph</a:t>
            </a:r>
            <a:r>
              <a:rPr lang="pl-PL" dirty="0"/>
              <a:t> Valentino czy nawet Margaret West. Wkrótce jednak okazało się, że kino dźwiękowe, które pojawiło się zamiast niemego z biegiem lat, wcale nie jest </a:t>
            </a:r>
            <a:r>
              <a:rPr lang="pl-PL" dirty="0" err="1"/>
              <a:t>Poli</a:t>
            </a:r>
            <a:r>
              <a:rPr lang="pl-PL" dirty="0"/>
              <a:t> Negri przychylne ze względu na brzmienie jej głosu i akcent. Natomiast pomógł jej w tym czasie Adolf Hitler, ponieważ zamiast Hollywood miała szansę zagrać role w Niemczech. Ostatecznie wraz z wybuchem II wojny światowej Pola Negri wróciła do USA. Nie było już mowy o regularnym gwiazdorstwie, raczej o rolach „z doskoku”. Rok 1965 był czasem jej ostatniej roli. Zmarła w San Antonio 1 sierpnia 1987 roku.</a:t>
            </a:r>
          </a:p>
          <a:p>
            <a:endParaRPr lang="pl-PL" dirty="0"/>
          </a:p>
          <a:p>
            <a:r>
              <a:rPr lang="pl-PL" dirty="0"/>
              <a:t>Źródło: https://zyciorysy.info/pola-negri/ | Zyciorysy.info</a:t>
            </a:r>
          </a:p>
        </p:txBody>
      </p:sp>
    </p:spTree>
    <p:extLst>
      <p:ext uri="{BB962C8B-B14F-4D97-AF65-F5344CB8AC3E}">
        <p14:creationId xmlns:p14="http://schemas.microsoft.com/office/powerpoint/2010/main" xmlns="" val="1623160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B9B383-990D-498D-BEEA-FDD78663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Charlie Chaplin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B3074375-CE09-4616-9200-F89E58039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5" y="2171700"/>
            <a:ext cx="33718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984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F0B994-C227-4BEA-9FD5-C8707495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Wpływ mass mediów na społeczeństwo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9ED43D9-435C-4684-A1CB-723698F0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latin typeface="Garamond" panose="02020404030301010803" pitchFamily="18" charset="0"/>
              </a:rPr>
              <a:t>Za pomocą rozwijających się środków masowego przekazu czyli mass mediów, starano się kształtować opinię publiczną. </a:t>
            </a:r>
          </a:p>
          <a:p>
            <a:pPr algn="just"/>
            <a:r>
              <a:rPr lang="pl-PL" dirty="0">
                <a:latin typeface="Garamond" panose="02020404030301010803" pitchFamily="18" charset="0"/>
              </a:rPr>
              <a:t>W państwach demokratycznych media często wykorzystywano do celów informacyjnych, edukacyjnych, rozrywkowych i komercyjnych. </a:t>
            </a:r>
          </a:p>
          <a:p>
            <a:pPr algn="just"/>
            <a:r>
              <a:rPr lang="pl-PL" dirty="0">
                <a:latin typeface="Garamond" panose="02020404030301010803" pitchFamily="18" charset="0"/>
              </a:rPr>
              <a:t>W inny sposób media traktowały reżimy totalitarne. W III Rzeszy, ZSSR czy Włoszech media odgrywały decydującą rolę w procesie indoktrynacji i manipulacji obywatelami. Przykładowo tworzono filmy propagandowe, które przedstawiały sfałszowaną wizję świata – wychwalały obowiązującą ideologię i przywódców państw, a przeciwników władz  przedstawiały w jak najgorszym świetle. </a:t>
            </a:r>
          </a:p>
        </p:txBody>
      </p:sp>
    </p:spTree>
    <p:extLst>
      <p:ext uri="{BB962C8B-B14F-4D97-AF65-F5344CB8AC3E}">
        <p14:creationId xmlns:p14="http://schemas.microsoft.com/office/powerpoint/2010/main" xmlns="" val="353452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6AC1FB-E937-4F13-A8A2-CB151F85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INDOKTRYNACJA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EEBD289-6C9F-47BE-8719-9073045C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latin typeface="Garamond" panose="02020404030301010803" pitchFamily="18" charset="0"/>
              </a:rPr>
              <a:t>- </a:t>
            </a:r>
          </a:p>
          <a:p>
            <a:pPr marL="0" indent="0" algn="ctr">
              <a:buNone/>
            </a:pPr>
            <a:r>
              <a:rPr lang="pl-PL" sz="2400" dirty="0">
                <a:latin typeface="Garamond" panose="02020404030301010803" pitchFamily="18" charset="0"/>
              </a:rPr>
              <a:t>systematyczne, natarczywe wpajanie jakichś idei, </a:t>
            </a:r>
          </a:p>
          <a:p>
            <a:pPr marL="0" indent="0" algn="ctr">
              <a:buNone/>
            </a:pPr>
            <a:r>
              <a:rPr lang="pl-PL" sz="2400" dirty="0">
                <a:latin typeface="Garamond" panose="02020404030301010803" pitchFamily="18" charset="0"/>
              </a:rPr>
              <a:t>doktryn, zwłaszcza politycznych lub społecznych;</a:t>
            </a:r>
          </a:p>
          <a:p>
            <a:pPr marL="0" indent="0" algn="ctr">
              <a:buNone/>
            </a:pPr>
            <a:r>
              <a:rPr lang="pl-PL" sz="2400" dirty="0">
                <a:latin typeface="Garamond" panose="02020404030301010803" pitchFamily="18" charset="0"/>
              </a:rPr>
              <a:t> pranie mózgu</a:t>
            </a:r>
          </a:p>
        </p:txBody>
      </p:sp>
    </p:spTree>
    <p:extLst>
      <p:ext uri="{BB962C8B-B14F-4D97-AF65-F5344CB8AC3E}">
        <p14:creationId xmlns:p14="http://schemas.microsoft.com/office/powerpoint/2010/main" xmlns="" val="413453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5F954B-B9DE-4479-8FCA-E4BCE5E5C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KOMUNIKACJA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9553A50-7E34-490F-AB0A-47445E762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okresie międzywojennym nastąpiła zmiana sposobów podróżowania. Bezkonkurencyjna do tej pory kolej zaczęła być stopniowa wypierana przez samochody i samoloty.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0502008-59F9-44B4-914B-DDF73B5B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6" y="3429000"/>
            <a:ext cx="4700587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0242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396B3F-3317-4C6B-8C55-99317A9E8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Samochody do zadań specjalnych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BEF7A08F-0A78-474A-8FF4-73CFA35BE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024" y="1714500"/>
            <a:ext cx="68294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81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B56FB71-6811-4315-81AB-C841EE39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 LEKCJI: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86717A7-B009-4F3A-AEAB-05FA5AFD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000" dirty="0"/>
              <a:t>KULTURA I ZMIANY SPOŁECZNE</a:t>
            </a:r>
          </a:p>
          <a:p>
            <a:pPr marL="0" indent="0" algn="ctr">
              <a:buNone/>
            </a:pPr>
            <a:r>
              <a:rPr lang="pl-PL" sz="4000" dirty="0"/>
              <a:t> W OKRESIE MIĘDZYWOJENNYM </a:t>
            </a:r>
          </a:p>
        </p:txBody>
      </p:sp>
    </p:spTree>
    <p:extLst>
      <p:ext uri="{BB962C8B-B14F-4D97-AF65-F5344CB8AC3E}">
        <p14:creationId xmlns:p14="http://schemas.microsoft.com/office/powerpoint/2010/main" xmlns="" val="645162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6BF22F1-FEBE-40B6-9E33-8DC69A16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Nowe trendy w architekturze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F407F0-37D3-4086-93D2-609F4B602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400" dirty="0">
                <a:latin typeface="Garamond" panose="02020404030301010803" pitchFamily="18" charset="0"/>
              </a:rPr>
              <a:t>Modernizm – ogólne określenie prądów w architekturze światowej rozwijających się w latach ok. 1918–1975, zakładających całkowite odejście nie tylko od stylów historycznych, ale również od wszelkiej stylizacji. Architektura modernistyczna opierała się w założeniu na nowej metodzie twórczej, wywodzącej formę, funkcję i konstrukcję budynku niemal wyłącznie z istniejących uwarunkowań materialnych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19927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4B2359-E3AB-4290-A97D-37D814C2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243138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Budowla modernistyczna </a:t>
            </a:r>
            <a:br>
              <a:rPr lang="pl-PL" dirty="0"/>
            </a:br>
            <a:r>
              <a:rPr lang="pl-PL" dirty="0"/>
              <a:t>Bank Gospodarstwa Krajowego               w Warszawie, 1928–1931 (1935)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58ADCB34-C6A0-4856-A5E9-C56670FB2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2714624"/>
            <a:ext cx="5372099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788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E0EF70-E920-482B-A209-0CD306CE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Nowe trendy w sztuce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C9DA252-D801-4B3F-9916-E13609E02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pl-PL" sz="2800" dirty="0">
                <a:latin typeface="Garamond" panose="02020404030301010803" pitchFamily="18" charset="0"/>
              </a:rPr>
              <a:t>Zmiany zachodziły również w sztukach plastycznych i literaturze. </a:t>
            </a:r>
          </a:p>
          <a:p>
            <a:pPr marL="0" indent="0" algn="ctr">
              <a:buNone/>
            </a:pPr>
            <a:r>
              <a:rPr lang="pl-PL" sz="2800" dirty="0">
                <a:latin typeface="Garamond" panose="02020404030301010803" pitchFamily="18" charset="0"/>
              </a:rPr>
              <a:t>Artyści odrzucili dotychczasowe kanony, poszukiwali też nowych środków wyrazu. </a:t>
            </a:r>
          </a:p>
        </p:txBody>
      </p:sp>
    </p:spTree>
    <p:extLst>
      <p:ext uri="{BB962C8B-B14F-4D97-AF65-F5344CB8AC3E}">
        <p14:creationId xmlns:p14="http://schemas.microsoft.com/office/powerpoint/2010/main" xmlns="" val="37852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2BEB15-6D12-4D5B-9DEB-AE2403C2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DADAIZM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ADF0E1E-BB46-430E-AFCD-1FB68A08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Dadaizm to awangardowy kierunek w sztuce XX wieku, który zrodził się podczas I wojny światowej, w 1916 roku w Szwajcarii w międzynarodowym środowisku artystów-emigrantów i trwał do 1923 roku.</a:t>
            </a:r>
          </a:p>
          <a:p>
            <a:r>
              <a:rPr lang="pl-PL" dirty="0"/>
              <a:t>Jego nazwa pochodziła od słowa „</a:t>
            </a:r>
            <a:r>
              <a:rPr lang="pl-PL" dirty="0" err="1"/>
              <a:t>dada</a:t>
            </a:r>
            <a:r>
              <a:rPr lang="pl-PL" dirty="0"/>
              <a:t>”, które w języku francuskim oznacza małą, drewnianą zabawkę lub gaworzenie małego dziecka. Według artystycznej legendy, termin ten został wybrany losowo ze słownika przez głównego teoretyka i prawodawcę nurtu, Tristana Tzarę.</a:t>
            </a:r>
          </a:p>
          <a:p>
            <a:r>
              <a:rPr lang="pl-PL" dirty="0"/>
              <a:t>Twórcy skupiali się głównie wokół klubu i pisma „</a:t>
            </a:r>
            <a:r>
              <a:rPr lang="pl-PL" dirty="0" err="1"/>
              <a:t>Cabaret</a:t>
            </a:r>
            <a:r>
              <a:rPr lang="pl-PL" dirty="0"/>
              <a:t> Voltaire”.</a:t>
            </a:r>
          </a:p>
          <a:p>
            <a:r>
              <a:rPr lang="pl-PL" dirty="0"/>
              <a:t>Dadaizm - założenia, cechy</a:t>
            </a:r>
          </a:p>
          <a:p>
            <a:r>
              <a:rPr lang="pl-PL" dirty="0"/>
              <a:t>Dadaizm w sztukach plastycznych, podobnie jak w literaturze, powstał jako akt buntu wobec zastanej kultury europejskiej i jej wartości, które zostały zdemaskowane przez wielką katastrofę, jaką była I wojna światowa. Dadaizm wypływał zatem z kontestacji tradycji i zakładał całkowite lekceważenie wypracowanych przez nią konwenansów, norm moralno-obyczajowych, ale także estetyki.</a:t>
            </a:r>
          </a:p>
          <a:p>
            <a:r>
              <a:rPr lang="pl-PL" dirty="0"/>
              <a:t>Sztuka miała wywoływać u odbiorcy szok i zaskoczenie, jednocześnie zaś miała być wolna od wszelkiej racjonalizacji. Jedynym narzędziem twórczym artysty była niczym nieskrępowana fantazja, pozwalająca dowolnie zestawiać różnorodne elementy.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80456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70A5515-6F1A-4FFE-B611-F31C2ADC3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DADAIZM – przykłady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2A394223-DFAE-45E9-A54E-B8D1D6A8F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363" y="2838450"/>
            <a:ext cx="3657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0444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A6FFE1-AD72-49BE-9B25-49B22D24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Dadaizm - przykłady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BBA88CF5-0463-40A3-8B5C-55E279FEC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7663" y="2171700"/>
            <a:ext cx="4057650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3095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CB3084-5381-4520-9553-937B0AF8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Pozostałe nurty: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AEEEC83-377E-40B9-9BAB-AD6F86E0D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Surrealizm - to awangardowy kierunek artystyczny w literaturze, sztukach plastycznych i w filmie, który powstał we Francji w 1924 roku. Głównym programotwórczą nurtu był </a:t>
            </a:r>
            <a:r>
              <a:rPr lang="pl-PL" dirty="0" err="1"/>
              <a:t>Andre</a:t>
            </a:r>
            <a:r>
              <a:rPr lang="pl-PL" dirty="0"/>
              <a:t> Breton, który opublikował najważniejsze manifesty prądu.</a:t>
            </a:r>
          </a:p>
          <a:p>
            <a:pPr marL="0" indent="0" algn="just">
              <a:buNone/>
            </a:pPr>
            <a:r>
              <a:rPr lang="pl-PL" dirty="0"/>
              <a:t>Futuryzm - to awangardowy kierunek w sztuce, który narodził się na początku XX wieku we Włoszech i w Rosji. </a:t>
            </a:r>
            <a:r>
              <a:rPr lang="pl-PL" dirty="0" err="1"/>
              <a:t>Programotwórcą</a:t>
            </a:r>
            <a:r>
              <a:rPr lang="pl-PL" dirty="0"/>
              <a:t> futuryzmu włoskiego był </a:t>
            </a:r>
            <a:r>
              <a:rPr lang="pl-PL" dirty="0" err="1"/>
              <a:t>Filippo</a:t>
            </a:r>
            <a:r>
              <a:rPr lang="pl-PL" dirty="0"/>
              <a:t> Marinetti. W 1909 roku ogłosił „Manifest futuryzmu”, który zawierał postulat radykalnego odcięcia się od tradycji i zbudowania zupełnie nowej literatury opartej na strategii estetyczno-obyczajowego skandalu. Jednocześnie pojawił się tu program sztuki egalitarnej, dostępnej dla szerokich mas. Futuryści nawoływali do kontestacji obowiązującego porządku kultury, zburzenia bibliotek, teatrów i muzeów</a:t>
            </a:r>
          </a:p>
        </p:txBody>
      </p:sp>
    </p:spTree>
    <p:extLst>
      <p:ext uri="{BB962C8B-B14F-4D97-AF65-F5344CB8AC3E}">
        <p14:creationId xmlns:p14="http://schemas.microsoft.com/office/powerpoint/2010/main" xmlns="" val="4173400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22A0097-5020-42AB-B841-06D0E697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EMANCYPACJA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F45F88-C993-47A2-8CE6-3584107A8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 </a:t>
            </a:r>
            <a:r>
              <a:rPr lang="pl-PL" sz="4000" dirty="0">
                <a:latin typeface="Garamond" panose="02020404030301010803" pitchFamily="18" charset="0"/>
              </a:rPr>
              <a:t>uwolnienie (się) od ucisku, zależności, przesądów itp. i zdobycie lepszej pozycji społecznej; równouprawnienie, uniezależnienie;</a:t>
            </a:r>
          </a:p>
        </p:txBody>
      </p:sp>
    </p:spTree>
    <p:extLst>
      <p:ext uri="{BB962C8B-B14F-4D97-AF65-F5344CB8AC3E}">
        <p14:creationId xmlns:p14="http://schemas.microsoft.com/office/powerpoint/2010/main" xmlns="" val="708616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F0A65EC-1A30-47D4-BCA0-BCE934F0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Zachęcam do lektury!</a:t>
            </a:r>
            <a:br>
              <a:rPr lang="pl-PL" dirty="0"/>
            </a:br>
            <a:r>
              <a:rPr lang="pl-PL" dirty="0"/>
              <a:t>- zapewniam Was, że warto ;)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61FAD22-33D1-4B91-99DC-F7B154BAF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hlinkClick r:id="rId2"/>
              </a:rPr>
              <a:t>https://culture.pl/pl/artykul/poczet-emancypantek-polskich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3"/>
              </a:rPr>
              <a:t>https://culture.pl/pl/artykul/dzentelmeni-i-gorszycielki-moda-w-przedwojennej-polsce</a:t>
            </a:r>
            <a:endParaRPr lang="pl-PL" dirty="0"/>
          </a:p>
          <a:p>
            <a:pPr marL="0" indent="0">
              <a:buNone/>
            </a:pPr>
            <a:r>
              <a:rPr lang="pl-PL">
                <a:hlinkClick r:id="rId4"/>
              </a:rPr>
              <a:t>https://culture.pl/pl/artykul/grupy-literackie-miedzywojnia</a:t>
            </a:r>
            <a:endParaRPr lang="pl-PL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/>
              <a:t>Pozdrawiam Was serdecznie </a:t>
            </a:r>
            <a:r>
              <a:rPr lang="pl-PL" dirty="0">
                <a:sym typeface="Wingdings" panose="05000000000000000000" pitchFamily="2" charset="2"/>
              </a:rPr>
              <a:t></a:t>
            </a:r>
          </a:p>
          <a:p>
            <a:pPr marL="0" indent="0" algn="r">
              <a:buNone/>
            </a:pPr>
            <a:r>
              <a:rPr lang="pl-PL" dirty="0">
                <a:sym typeface="Wingdings" panose="05000000000000000000" pitchFamily="2" charset="2"/>
              </a:rPr>
              <a:t>Jadwiga Lenart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1786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F7A2E44-9270-4D36-AE15-80F85306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CELE LEKCJI: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5D4AC03-9735-4398-BF81-E32041A97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Chciałabym abyście po dzisiejszej lekcji (bardzo rozrywkowej </a:t>
            </a:r>
            <a:r>
              <a:rPr lang="pl-PL" dirty="0">
                <a:sym typeface="Wingdings" panose="05000000000000000000" pitchFamily="2" charset="2"/>
              </a:rPr>
              <a:t> ) lekcji wiedzieli: </a:t>
            </a:r>
          </a:p>
          <a:p>
            <a:pPr marL="0" indent="0">
              <a:buNone/>
            </a:pPr>
            <a:endParaRPr lang="pl-PL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ym typeface="Wingdings" panose="05000000000000000000" pitchFamily="2" charset="2"/>
              </a:rPr>
              <a:t>Jakie były skutki społeczne I wojny światowej;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ym typeface="Wingdings" panose="05000000000000000000" pitchFamily="2" charset="2"/>
              </a:rPr>
              <a:t>Jak doszło do rozwoju mass mediów;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ym typeface="Wingdings" panose="05000000000000000000" pitchFamily="2" charset="2"/>
              </a:rPr>
              <a:t>Jakie nurty zrodziły się w architekturze i sztuce po I wojnie światowej;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>
                <a:sym typeface="Wingdings" panose="05000000000000000000" pitchFamily="2" charset="2"/>
              </a:rPr>
              <a:t>Jak przebiegał proces emancypacji kobiet; 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33560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09D9A7-D5EB-4499-93FF-6D303FE4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Społeczne skutki I wojny światowej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0EE38B6-D3E9-4FBB-B0AE-1CD3F9B5A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Garamond" panose="02020404030301010803" pitchFamily="18" charset="0"/>
              </a:rPr>
              <a:t>Po I wojnie światowej rozpoczął się proces demokratyzacji społeczeństw. W odbudowanych państwach obywatele uzyskiwali więcej praw, w tym także do pełnego uczestnictwa w życiu politycznym. </a:t>
            </a:r>
          </a:p>
          <a:p>
            <a:pPr marL="0" indent="0" algn="just">
              <a:buNone/>
            </a:pPr>
            <a:r>
              <a:rPr lang="pl-PL" dirty="0">
                <a:latin typeface="Garamond" panose="02020404030301010803" pitchFamily="18" charset="0"/>
              </a:rPr>
              <a:t>Aby wychować świadomych obywateli, wprowadzono powszechne dostępne szkolnictwo podstawowe. Polska wprowadziła takie prawo od razu po odzyskaniu niepodległości. </a:t>
            </a:r>
          </a:p>
          <a:p>
            <a:pPr marL="0" indent="0" algn="just">
              <a:buNone/>
            </a:pPr>
            <a:r>
              <a:rPr lang="pl-PL" dirty="0">
                <a:latin typeface="Garamond" panose="02020404030301010803" pitchFamily="18" charset="0"/>
              </a:rPr>
              <a:t>Okres międzywojenny przyniósł również ograniczenie wpływów Kościołów, których do 1914r. były dynastie panujące w Europie. Nastąpiło rozdzielenie działalności Kościoła od państwa. </a:t>
            </a:r>
          </a:p>
        </p:txBody>
      </p:sp>
    </p:spTree>
    <p:extLst>
      <p:ext uri="{BB962C8B-B14F-4D97-AF65-F5344CB8AC3E}">
        <p14:creationId xmlns:p14="http://schemas.microsoft.com/office/powerpoint/2010/main" xmlns="" val="17696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3604F56-9F7E-4CF0-A2F2-520D0A056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Polska szkoła w II RP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246020B5-B928-41D6-8D62-0552EDC1E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932" y="2286000"/>
            <a:ext cx="550653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22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532A55-5158-4679-8353-5E38A20CA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Wpływ mass mediów na społeczeństwo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C355ACB-9A46-4A02-9F99-01ABF343E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3200" dirty="0"/>
          </a:p>
          <a:p>
            <a:pPr marL="0" indent="0" algn="ctr">
              <a:buNone/>
            </a:pPr>
            <a:r>
              <a:rPr lang="pl-PL" sz="3200" b="1" dirty="0"/>
              <a:t>mass media </a:t>
            </a:r>
          </a:p>
          <a:p>
            <a:pPr algn="ctr">
              <a:buFontTx/>
              <a:buChar char="-"/>
            </a:pPr>
            <a:r>
              <a:rPr lang="pl-PL" sz="3200" dirty="0"/>
              <a:t>środki masowego przekazu</a:t>
            </a:r>
          </a:p>
          <a:p>
            <a:pPr marL="0" indent="0" algn="ctr">
              <a:buNone/>
            </a:pPr>
            <a:r>
              <a:rPr lang="pl-PL" sz="3200" dirty="0"/>
              <a:t> prasa, radio, telewizja, Internet </a:t>
            </a:r>
          </a:p>
        </p:txBody>
      </p:sp>
    </p:spTree>
    <p:extLst>
      <p:ext uri="{BB962C8B-B14F-4D97-AF65-F5344CB8AC3E}">
        <p14:creationId xmlns:p14="http://schemas.microsoft.com/office/powerpoint/2010/main" xmlns="" val="181995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FC3036-7973-4C95-8132-9B12EC123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Wpływ mass mediów na społeczeństwo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DD6D6B1-73AC-441B-80A3-315F0CCF7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2400" dirty="0">
                <a:latin typeface="Garamond" panose="02020404030301010803" pitchFamily="18" charset="0"/>
              </a:rPr>
              <a:t>Wprowadzenie powszechnego obowiązku szkolnego przyniosło wzrost liczby osób potrafiących czytać i pisać oraz w rezultacie zwiększenie czytelnictwa prasy. </a:t>
            </a:r>
          </a:p>
          <a:p>
            <a:pPr marL="0" indent="0" algn="just">
              <a:buNone/>
            </a:pPr>
            <a:r>
              <a:rPr lang="pl-PL" sz="2400" dirty="0">
                <a:latin typeface="Garamond" panose="02020404030301010803" pitchFamily="18" charset="0"/>
              </a:rPr>
              <a:t>Rozwój techniki i ulepszenie wynalazków wpłynęło na rozwój nowego rodzaju mediów. </a:t>
            </a:r>
          </a:p>
          <a:p>
            <a:pPr marL="0" indent="0" algn="just">
              <a:buNone/>
            </a:pPr>
            <a:r>
              <a:rPr lang="pl-PL" sz="2400" dirty="0">
                <a:latin typeface="Garamond" panose="02020404030301010803" pitchFamily="18" charset="0"/>
              </a:rPr>
              <a:t>Słuchanie radia i oglądanie filmów w kinie stało się wówczas ulubioną rozrywką milionów odbiorców.</a:t>
            </a:r>
          </a:p>
          <a:p>
            <a:pPr marL="0" indent="0" algn="just">
              <a:buNone/>
            </a:pPr>
            <a:r>
              <a:rPr lang="pl-PL" sz="2400" dirty="0">
                <a:latin typeface="Garamond" panose="02020404030301010803" pitchFamily="18" charset="0"/>
              </a:rPr>
              <a:t>Pod koniec lat 20. XX wieku w Wielkiej Brytanii do sprzedaży trafiły też pierwsze odbiorniki telewizyjne.  </a:t>
            </a:r>
          </a:p>
        </p:txBody>
      </p:sp>
    </p:spTree>
    <p:extLst>
      <p:ext uri="{BB962C8B-B14F-4D97-AF65-F5344CB8AC3E}">
        <p14:creationId xmlns:p14="http://schemas.microsoft.com/office/powerpoint/2010/main" xmlns="" val="341426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548AF5-11DE-4609-8EDD-DBB6EDF46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niemym kinie …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BC58EE0-97F6-4707-88C4-F8438CFF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Aktorzy grający w produkcjach filmowych zyskiwali status gwiazd, wśród nich warto wymienić chociażby: </a:t>
            </a:r>
          </a:p>
          <a:p>
            <a:r>
              <a:rPr lang="pl-PL" dirty="0"/>
              <a:t>Rudolfa Valentino </a:t>
            </a:r>
          </a:p>
          <a:p>
            <a:r>
              <a:rPr lang="pl-PL" dirty="0"/>
              <a:t>Gretę Garbo</a:t>
            </a:r>
          </a:p>
          <a:p>
            <a:r>
              <a:rPr lang="pl-PL" dirty="0" err="1"/>
              <a:t>Polę</a:t>
            </a:r>
            <a:r>
              <a:rPr lang="pl-PL" dirty="0"/>
              <a:t> Negri (a właściwie Apolonie </a:t>
            </a:r>
            <a:r>
              <a:rPr lang="pl-PL" dirty="0" err="1"/>
              <a:t>Chałupiec</a:t>
            </a:r>
            <a:r>
              <a:rPr lang="pl-PL" dirty="0"/>
              <a:t>) </a:t>
            </a:r>
          </a:p>
          <a:p>
            <a:r>
              <a:rPr lang="pl-PL" dirty="0"/>
              <a:t>Charlie Chaplina</a:t>
            </a:r>
          </a:p>
        </p:txBody>
      </p:sp>
    </p:spTree>
    <p:extLst>
      <p:ext uri="{BB962C8B-B14F-4D97-AF65-F5344CB8AC3E}">
        <p14:creationId xmlns:p14="http://schemas.microsoft.com/office/powerpoint/2010/main" xmlns="" val="100963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F89631B-3F77-436E-AE9B-560F0A32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RUDOLF VALENTINO 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E71F9E6A-79BB-4E7D-8644-3460E82F1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6288" y="1600201"/>
            <a:ext cx="3128962" cy="36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938701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87</TotalTime>
  <Words>1215</Words>
  <Application>Microsoft Office PowerPoint</Application>
  <PresentationFormat>Niestandardowy</PresentationFormat>
  <Paragraphs>95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Przycinanie</vt:lpstr>
      <vt:lpstr>Historia </vt:lpstr>
      <vt:lpstr>TEMAT LEKCJI: </vt:lpstr>
      <vt:lpstr>CELE LEKCJI:</vt:lpstr>
      <vt:lpstr>Społeczne skutki I wojny światowej </vt:lpstr>
      <vt:lpstr>Polska szkoła w II RP</vt:lpstr>
      <vt:lpstr>Wpływ mass mediów na społeczeństwo </vt:lpstr>
      <vt:lpstr>Wpływ mass mediów na społeczeństwo </vt:lpstr>
      <vt:lpstr>W niemym kinie … </vt:lpstr>
      <vt:lpstr>RUDOLF VALENTINO </vt:lpstr>
      <vt:lpstr>GRETA GARBO </vt:lpstr>
      <vt:lpstr>POLA NEGRI </vt:lpstr>
      <vt:lpstr>POLA NEGRI,  a właściwie Apolonia Chałupiec …</vt:lpstr>
      <vt:lpstr>Z ziemi polskiej do Hollywood </vt:lpstr>
      <vt:lpstr>Gwiazda niemego kina … Narzeczona samego Charlie Chaplina …</vt:lpstr>
      <vt:lpstr>Charlie Chaplin</vt:lpstr>
      <vt:lpstr>Wpływ mass mediów na społeczeństwo</vt:lpstr>
      <vt:lpstr>INDOKTRYNACJA </vt:lpstr>
      <vt:lpstr>KOMUNIKACJA </vt:lpstr>
      <vt:lpstr>Samochody do zadań specjalnych</vt:lpstr>
      <vt:lpstr>Nowe trendy w architekturze</vt:lpstr>
      <vt:lpstr>Budowla modernistyczna  Bank Gospodarstwa Krajowego               w Warszawie, 1928–1931 (1935)</vt:lpstr>
      <vt:lpstr>Nowe trendy w sztuce …</vt:lpstr>
      <vt:lpstr>DADAIZM </vt:lpstr>
      <vt:lpstr>DADAIZM – przykłady </vt:lpstr>
      <vt:lpstr>Dadaizm - przykłady </vt:lpstr>
      <vt:lpstr>Pozostałe nurty:</vt:lpstr>
      <vt:lpstr>EMANCYPACJA </vt:lpstr>
      <vt:lpstr>Zachęcam do lektury! - zapewniam Was, że warto ;)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</dc:title>
  <dc:creator>Magdalena Lenart</dc:creator>
  <cp:lastModifiedBy>Magdalena Lenart</cp:lastModifiedBy>
  <cp:revision>15</cp:revision>
  <dcterms:created xsi:type="dcterms:W3CDTF">2020-05-05T16:02:21Z</dcterms:created>
  <dcterms:modified xsi:type="dcterms:W3CDTF">2020-05-06T16:09:14Z</dcterms:modified>
</cp:coreProperties>
</file>