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varScale="1">
        <p:scale>
          <a:sx n="89" d="100"/>
          <a:sy n="89" d="100"/>
        </p:scale>
        <p:origin x="38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CAE221EC-BF54-4DDD-8900-F2027CDAD35C}"/>
              </a:ext>
            </a:extLst>
          </p:cNvPr>
          <p:cNvSpPr>
            <a:spLocks noGrp="1"/>
          </p:cNvSpPr>
          <p:nvPr>
            <p:ph type="dt" sz="half" idx="10"/>
          </p:nvPr>
        </p:nvSpPr>
        <p:spPr/>
        <p:txBody>
          <a:bodyPr/>
          <a:lstStyle/>
          <a:p>
            <a:fld id="{D4A213A3-10E9-421F-81BE-56E0786AB515}" type="datetime2">
              <a:rPr lang="en-US" smtClean="0"/>
              <a:t>Tuesday, April 28, 2020</a:t>
            </a:fld>
            <a:endParaRPr lang="en-US"/>
          </a:p>
        </p:txBody>
      </p:sp>
      <p:sp>
        <p:nvSpPr>
          <p:cNvPr id="5" name="Footer Placeholder 4">
            <a:extLst>
              <a:ext uri="{FF2B5EF4-FFF2-40B4-BE49-F238E27FC236}">
                <a16:creationId xmlns:a16="http://schemas.microsoft.com/office/drawing/2014/main" xmlns=""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7340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C2A44D-F637-4017-BAA2-77756A386D98}"/>
              </a:ext>
            </a:extLst>
          </p:cNvPr>
          <p:cNvSpPr>
            <a:spLocks noGrp="1"/>
          </p:cNvSpPr>
          <p:nvPr>
            <p:ph type="dt" sz="half" idx="10"/>
          </p:nvPr>
        </p:nvSpPr>
        <p:spPr/>
        <p:txBody>
          <a:bodyPr/>
          <a:lstStyle/>
          <a:p>
            <a:fld id="{3D5DABC0-2199-478F-BA77-33A651B6CB89}" type="datetime2">
              <a:rPr lang="en-US" smtClean="0"/>
              <a:t>Tuesday, April 28, 2020</a:t>
            </a:fld>
            <a:endParaRPr lang="en-US"/>
          </a:p>
        </p:txBody>
      </p:sp>
      <p:sp>
        <p:nvSpPr>
          <p:cNvPr id="5" name="Footer Placeholder 4">
            <a:extLst>
              <a:ext uri="{FF2B5EF4-FFF2-40B4-BE49-F238E27FC236}">
                <a16:creationId xmlns:a16="http://schemas.microsoft.com/office/drawing/2014/main" xmlns=""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44010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4A36C9-28D5-4820-84F1-E4B9F4E50FA9}"/>
              </a:ext>
            </a:extLst>
          </p:cNvPr>
          <p:cNvSpPr>
            <a:spLocks noGrp="1"/>
          </p:cNvSpPr>
          <p:nvPr>
            <p:ph type="dt" sz="half" idx="10"/>
          </p:nvPr>
        </p:nvSpPr>
        <p:spPr/>
        <p:txBody>
          <a:bodyPr/>
          <a:lstStyle/>
          <a:p>
            <a:fld id="{D72230C6-DF61-47F4-B8C5-1B70E884BF06}" type="datetime2">
              <a:rPr lang="en-US" smtClean="0"/>
              <a:t>Tuesday, April 28, 2020</a:t>
            </a:fld>
            <a:endParaRPr lang="en-US"/>
          </a:p>
        </p:txBody>
      </p:sp>
      <p:sp>
        <p:nvSpPr>
          <p:cNvPr id="5" name="Footer Placeholder 4">
            <a:extLst>
              <a:ext uri="{FF2B5EF4-FFF2-40B4-BE49-F238E27FC236}">
                <a16:creationId xmlns:a16="http://schemas.microsoft.com/office/drawing/2014/main" xmlns=""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14963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D63DA15-1EAB-4524-9BB7-8A7DA82A20AD}"/>
              </a:ext>
            </a:extLst>
          </p:cNvPr>
          <p:cNvSpPr>
            <a:spLocks noGrp="1"/>
          </p:cNvSpPr>
          <p:nvPr>
            <p:ph type="dt" sz="half" idx="10"/>
          </p:nvPr>
        </p:nvSpPr>
        <p:spPr/>
        <p:txBody>
          <a:bodyPr/>
          <a:lstStyle/>
          <a:p>
            <a:fld id="{6B12B50C-7EEE-46CD-BAF7-BBC4026D959A}" type="datetime2">
              <a:rPr lang="en-US" smtClean="0"/>
              <a:t>Tuesday, April 28, 2020</a:t>
            </a:fld>
            <a:endParaRPr lang="en-US"/>
          </a:p>
        </p:txBody>
      </p:sp>
      <p:sp>
        <p:nvSpPr>
          <p:cNvPr id="5" name="Footer Placeholder 4">
            <a:extLst>
              <a:ext uri="{FF2B5EF4-FFF2-40B4-BE49-F238E27FC236}">
                <a16:creationId xmlns:a16="http://schemas.microsoft.com/office/drawing/2014/main" xmlns=""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24881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875EA80A-FCDD-4009-9A1F-8B54817869DC}"/>
              </a:ext>
            </a:extLst>
          </p:cNvPr>
          <p:cNvSpPr>
            <a:spLocks noGrp="1"/>
          </p:cNvSpPr>
          <p:nvPr>
            <p:ph type="dt" sz="half" idx="10"/>
          </p:nvPr>
        </p:nvSpPr>
        <p:spPr/>
        <p:txBody>
          <a:bodyPr/>
          <a:lstStyle/>
          <a:p>
            <a:fld id="{8D4211C4-AE09-4254-A5E3-6DA9B099C971}" type="datetime2">
              <a:rPr lang="en-US" smtClean="0"/>
              <a:t>Tuesday, April 28, 2020</a:t>
            </a:fld>
            <a:endParaRPr lang="en-US"/>
          </a:p>
        </p:txBody>
      </p:sp>
      <p:sp>
        <p:nvSpPr>
          <p:cNvPr id="5" name="Footer Placeholder 4">
            <a:extLst>
              <a:ext uri="{FF2B5EF4-FFF2-40B4-BE49-F238E27FC236}">
                <a16:creationId xmlns:a16="http://schemas.microsoft.com/office/drawing/2014/main" xmlns=""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19894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797975F2-7A90-4820-B90F-D28E31A35EB8}"/>
              </a:ext>
            </a:extLst>
          </p:cNvPr>
          <p:cNvSpPr>
            <a:spLocks noGrp="1"/>
          </p:cNvSpPr>
          <p:nvPr>
            <p:ph type="dt" sz="half" idx="10"/>
          </p:nvPr>
        </p:nvSpPr>
        <p:spPr/>
        <p:txBody>
          <a:bodyPr/>
          <a:lstStyle/>
          <a:p>
            <a:fld id="{681742C3-E082-4760-93B2-E209268DD00C}" type="datetime2">
              <a:rPr lang="en-US" smtClean="0"/>
              <a:t>Tuesday, April 28, 2020</a:t>
            </a:fld>
            <a:endParaRPr lang="en-US"/>
          </a:p>
        </p:txBody>
      </p:sp>
      <p:sp>
        <p:nvSpPr>
          <p:cNvPr id="6" name="Footer Placeholder 5">
            <a:extLst>
              <a:ext uri="{FF2B5EF4-FFF2-40B4-BE49-F238E27FC236}">
                <a16:creationId xmlns:a16="http://schemas.microsoft.com/office/drawing/2014/main" xmlns=""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4899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E18B698E-FAE5-4F2C-AE0E-4FD281E8F30E}"/>
              </a:ext>
            </a:extLst>
          </p:cNvPr>
          <p:cNvSpPr>
            <a:spLocks noGrp="1"/>
          </p:cNvSpPr>
          <p:nvPr>
            <p:ph type="dt" sz="half" idx="10"/>
          </p:nvPr>
        </p:nvSpPr>
        <p:spPr/>
        <p:txBody>
          <a:bodyPr/>
          <a:lstStyle/>
          <a:p>
            <a:fld id="{3B6FC950-F824-48B9-B984-CAEE265865E5}" type="datetime2">
              <a:rPr lang="en-US" smtClean="0"/>
              <a:t>Tuesday, April 28, 2020</a:t>
            </a:fld>
            <a:endParaRPr lang="en-US"/>
          </a:p>
        </p:txBody>
      </p:sp>
      <p:sp>
        <p:nvSpPr>
          <p:cNvPr id="8" name="Footer Placeholder 7">
            <a:extLst>
              <a:ext uri="{FF2B5EF4-FFF2-40B4-BE49-F238E27FC236}">
                <a16:creationId xmlns:a16="http://schemas.microsoft.com/office/drawing/2014/main" xmlns=""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42081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ACE94142-C469-4B0E-8C01-C64BA28F52D2}"/>
              </a:ext>
            </a:extLst>
          </p:cNvPr>
          <p:cNvSpPr>
            <a:spLocks noGrp="1"/>
          </p:cNvSpPr>
          <p:nvPr>
            <p:ph type="dt" sz="half" idx="10"/>
          </p:nvPr>
        </p:nvSpPr>
        <p:spPr/>
        <p:txBody>
          <a:bodyPr/>
          <a:lstStyle/>
          <a:p>
            <a:fld id="{BC8E3A0F-68E7-4D17-BB84-ED1BA4F6AC6B}" type="datetime2">
              <a:rPr lang="en-US" smtClean="0"/>
              <a:t>Tuesday, April 28, 2020</a:t>
            </a:fld>
            <a:endParaRPr lang="en-US"/>
          </a:p>
        </p:txBody>
      </p:sp>
      <p:sp>
        <p:nvSpPr>
          <p:cNvPr id="4" name="Footer Placeholder 3">
            <a:extLst>
              <a:ext uri="{FF2B5EF4-FFF2-40B4-BE49-F238E27FC236}">
                <a16:creationId xmlns:a16="http://schemas.microsoft.com/office/drawing/2014/main" xmlns=""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5161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682A4F0-76A5-4852-982B-32B3B685732E}"/>
              </a:ext>
            </a:extLst>
          </p:cNvPr>
          <p:cNvSpPr>
            <a:spLocks noGrp="1"/>
          </p:cNvSpPr>
          <p:nvPr>
            <p:ph type="dt" sz="half" idx="10"/>
          </p:nvPr>
        </p:nvSpPr>
        <p:spPr/>
        <p:txBody>
          <a:bodyPr/>
          <a:lstStyle/>
          <a:p>
            <a:fld id="{EDB7BC4F-EDA1-4BA2-BFF3-FE5B31CCB58B}" type="datetime2">
              <a:rPr lang="en-US" smtClean="0"/>
              <a:t>Tuesday, April 28, 2020</a:t>
            </a:fld>
            <a:endParaRPr lang="en-US"/>
          </a:p>
        </p:txBody>
      </p:sp>
      <p:sp>
        <p:nvSpPr>
          <p:cNvPr id="3" name="Footer Placeholder 2">
            <a:extLst>
              <a:ext uri="{FF2B5EF4-FFF2-40B4-BE49-F238E27FC236}">
                <a16:creationId xmlns:a16="http://schemas.microsoft.com/office/drawing/2014/main" xmlns=""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2998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11998A4-FD2F-4126-99C5-E2063AE02482}"/>
              </a:ext>
            </a:extLst>
          </p:cNvPr>
          <p:cNvSpPr>
            <a:spLocks noGrp="1"/>
          </p:cNvSpPr>
          <p:nvPr>
            <p:ph type="dt" sz="half" idx="10"/>
          </p:nvPr>
        </p:nvSpPr>
        <p:spPr/>
        <p:txBody>
          <a:bodyPr/>
          <a:lstStyle/>
          <a:p>
            <a:fld id="{3AAE694C-1394-4838-A564-7380835C2E77}" type="datetime2">
              <a:rPr lang="en-US" smtClean="0"/>
              <a:t>Tuesday, April 28, 2020</a:t>
            </a:fld>
            <a:endParaRPr lang="en-US"/>
          </a:p>
        </p:txBody>
      </p:sp>
      <p:sp>
        <p:nvSpPr>
          <p:cNvPr id="6" name="Footer Placeholder 5">
            <a:extLst>
              <a:ext uri="{FF2B5EF4-FFF2-40B4-BE49-F238E27FC236}">
                <a16:creationId xmlns:a16="http://schemas.microsoft.com/office/drawing/2014/main" xmlns=""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50199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B4466B2-6FE6-4352-BBF9-84BCD946C28B}"/>
              </a:ext>
            </a:extLst>
          </p:cNvPr>
          <p:cNvSpPr>
            <a:spLocks noGrp="1"/>
          </p:cNvSpPr>
          <p:nvPr>
            <p:ph type="dt" sz="half" idx="10"/>
          </p:nvPr>
        </p:nvSpPr>
        <p:spPr/>
        <p:txBody>
          <a:bodyPr/>
          <a:lstStyle/>
          <a:p>
            <a:fld id="{CAB84B19-1A00-4EDB-8425-E1827A377364}" type="datetime2">
              <a:rPr lang="en-US" smtClean="0"/>
              <a:t>Tuesday, April 28, 2020</a:t>
            </a:fld>
            <a:endParaRPr lang="en-US"/>
          </a:p>
        </p:txBody>
      </p:sp>
      <p:sp>
        <p:nvSpPr>
          <p:cNvPr id="6" name="Footer Placeholder 5">
            <a:extLst>
              <a:ext uri="{FF2B5EF4-FFF2-40B4-BE49-F238E27FC236}">
                <a16:creationId xmlns:a16="http://schemas.microsoft.com/office/drawing/2014/main" xmlns=""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6974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Tuesday, April 28, 2020</a:t>
            </a:fld>
            <a:endParaRPr lang="en-US"/>
          </a:p>
        </p:txBody>
      </p:sp>
      <p:sp>
        <p:nvSpPr>
          <p:cNvPr id="5" name="Footer Placeholder 4">
            <a:extLst>
              <a:ext uri="{FF2B5EF4-FFF2-40B4-BE49-F238E27FC236}">
                <a16:creationId xmlns:a16="http://schemas.microsoft.com/office/drawing/2014/main" xmlns=""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xmlns=""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335312691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teatrwielki.pl/teatr/miejsce/sale/sala-moniuszk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xmlns="" id="{7D447667-D896-4981-B57F-28766EFE85B0}"/>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9" name="Rectangle 10">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EF11B195-0C93-48D3-810A-E2EAC0D1631F}"/>
              </a:ext>
            </a:extLst>
          </p:cNvPr>
          <p:cNvSpPr>
            <a:spLocks noGrp="1"/>
          </p:cNvSpPr>
          <p:nvPr>
            <p:ph type="ctrTitle"/>
          </p:nvPr>
        </p:nvSpPr>
        <p:spPr>
          <a:xfrm>
            <a:off x="477981" y="1122363"/>
            <a:ext cx="4586388" cy="3204134"/>
          </a:xfrm>
        </p:spPr>
        <p:txBody>
          <a:bodyPr anchor="b">
            <a:normAutofit/>
          </a:bodyPr>
          <a:lstStyle/>
          <a:p>
            <a:pPr algn="l"/>
            <a:endParaRPr lang="pl-PL" sz="4800" dirty="0"/>
          </a:p>
          <a:p>
            <a:r>
              <a:rPr lang="pl-PL" dirty="0"/>
              <a:t>kultura polskiego oświecenia </a:t>
            </a:r>
          </a:p>
        </p:txBody>
      </p:sp>
      <p:sp>
        <p:nvSpPr>
          <p:cNvPr id="3" name="Podtytuł 2">
            <a:extLst>
              <a:ext uri="{FF2B5EF4-FFF2-40B4-BE49-F238E27FC236}">
                <a16:creationId xmlns:a16="http://schemas.microsoft.com/office/drawing/2014/main" xmlns="" id="{0DC71659-6343-4352-8F4C-F0338D163680}"/>
              </a:ext>
            </a:extLst>
          </p:cNvPr>
          <p:cNvSpPr>
            <a:spLocks noGrp="1"/>
          </p:cNvSpPr>
          <p:nvPr>
            <p:ph type="subTitle" idx="1"/>
          </p:nvPr>
        </p:nvSpPr>
        <p:spPr>
          <a:xfrm>
            <a:off x="477980" y="4872922"/>
            <a:ext cx="4023359" cy="1208141"/>
          </a:xfrm>
        </p:spPr>
        <p:txBody>
          <a:bodyPr>
            <a:normAutofit/>
          </a:bodyPr>
          <a:lstStyle/>
          <a:p>
            <a:pPr algn="l"/>
            <a:r>
              <a:rPr lang="pl-PL" sz="2000" dirty="0"/>
              <a:t>Historia, klasa VI </a:t>
            </a:r>
          </a:p>
        </p:txBody>
      </p:sp>
      <p:sp>
        <p:nvSpPr>
          <p:cNvPr id="20" name="Rectangle 12">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4">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3098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72B3F47-E7D7-4628-B1F8-6F0516D73739}"/>
              </a:ext>
            </a:extLst>
          </p:cNvPr>
          <p:cNvSpPr>
            <a:spLocks noGrp="1"/>
          </p:cNvSpPr>
          <p:nvPr>
            <p:ph type="title"/>
          </p:nvPr>
        </p:nvSpPr>
        <p:spPr/>
        <p:txBody>
          <a:bodyPr/>
          <a:lstStyle/>
          <a:p>
            <a:pPr algn="ctr"/>
            <a:r>
              <a:rPr lang="pl-PL" dirty="0"/>
              <a:t>TEATR NARODOWY </a:t>
            </a:r>
          </a:p>
        </p:txBody>
      </p:sp>
      <p:pic>
        <p:nvPicPr>
          <p:cNvPr id="7" name="Symbol zastępczy zawartości 6">
            <a:extLst>
              <a:ext uri="{FF2B5EF4-FFF2-40B4-BE49-F238E27FC236}">
                <a16:creationId xmlns:a16="http://schemas.microsoft.com/office/drawing/2014/main" xmlns="" id="{FB3F44BC-F426-4817-AD30-6FD6D3F41AD3}"/>
              </a:ext>
            </a:extLst>
          </p:cNvPr>
          <p:cNvPicPr>
            <a:picLocks noGrp="1" noChangeAspect="1"/>
          </p:cNvPicPr>
          <p:nvPr>
            <p:ph idx="1"/>
          </p:nvPr>
        </p:nvPicPr>
        <p:blipFill>
          <a:blip r:embed="rId2"/>
          <a:stretch>
            <a:fillRect/>
          </a:stretch>
        </p:blipFill>
        <p:spPr>
          <a:xfrm>
            <a:off x="3812345" y="2419643"/>
            <a:ext cx="5416060" cy="3221502"/>
          </a:xfrm>
          <a:prstGeom prst="rect">
            <a:avLst/>
          </a:prstGeom>
        </p:spPr>
      </p:pic>
    </p:spTree>
    <p:extLst>
      <p:ext uri="{BB962C8B-B14F-4D97-AF65-F5344CB8AC3E}">
        <p14:creationId xmlns:p14="http://schemas.microsoft.com/office/powerpoint/2010/main" val="10414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D162632-3835-4A59-BA17-0FE96F408CFB}"/>
              </a:ext>
            </a:extLst>
          </p:cNvPr>
          <p:cNvSpPr>
            <a:spLocks noGrp="1"/>
          </p:cNvSpPr>
          <p:nvPr>
            <p:ph type="title"/>
          </p:nvPr>
        </p:nvSpPr>
        <p:spPr/>
        <p:txBody>
          <a:bodyPr/>
          <a:lstStyle/>
          <a:p>
            <a:pPr algn="ctr"/>
            <a:r>
              <a:rPr lang="pl-PL" dirty="0"/>
              <a:t>Powstanie </a:t>
            </a:r>
            <a:br>
              <a:rPr lang="pl-PL" dirty="0"/>
            </a:br>
            <a:r>
              <a:rPr lang="pl-PL" dirty="0"/>
              <a:t>teatru narodowego</a:t>
            </a:r>
          </a:p>
        </p:txBody>
      </p:sp>
      <p:sp>
        <p:nvSpPr>
          <p:cNvPr id="3" name="Symbol zastępczy zawartości 2">
            <a:extLst>
              <a:ext uri="{FF2B5EF4-FFF2-40B4-BE49-F238E27FC236}">
                <a16:creationId xmlns:a16="http://schemas.microsoft.com/office/drawing/2014/main" xmlns="" id="{0F8A53BB-41D0-4317-974D-EB81A6B49224}"/>
              </a:ext>
            </a:extLst>
          </p:cNvPr>
          <p:cNvSpPr>
            <a:spLocks noGrp="1"/>
          </p:cNvSpPr>
          <p:nvPr>
            <p:ph idx="1"/>
          </p:nvPr>
        </p:nvSpPr>
        <p:spPr/>
        <p:txBody>
          <a:bodyPr/>
          <a:lstStyle/>
          <a:p>
            <a:pPr algn="just"/>
            <a:r>
              <a:rPr lang="pl-PL" dirty="0"/>
              <a:t>Teatr Narodowy został utworzony w 1765 roku; </a:t>
            </a:r>
          </a:p>
          <a:p>
            <a:pPr algn="just"/>
            <a:r>
              <a:rPr lang="pl-PL" dirty="0"/>
              <a:t>Inicjatorem założenia teatru był król Stanisław August Poniatowski; </a:t>
            </a:r>
          </a:p>
          <a:p>
            <a:pPr algn="just"/>
            <a:r>
              <a:rPr lang="pl-PL" dirty="0"/>
              <a:t>W teatrze prezentowano sztuki, które ośmieszały sarmackie zwyczaje i popularyzowały program reform; </a:t>
            </a:r>
          </a:p>
          <a:p>
            <a:pPr algn="just"/>
            <a:r>
              <a:rPr lang="pl-PL" dirty="0"/>
              <a:t>Na scenie prezentowano również sztuki polskich dramaturgów (wśród nich warto wskazać chociażby na Juliana Ursyna Niemcewicza (twórcę dramatu Powrót posła) oraz Wojciecha Bogusławskiego, zwanego ,,ojcem polskiego teatru narodowego”);</a:t>
            </a:r>
          </a:p>
        </p:txBody>
      </p:sp>
    </p:spTree>
    <p:extLst>
      <p:ext uri="{BB962C8B-B14F-4D97-AF65-F5344CB8AC3E}">
        <p14:creationId xmlns:p14="http://schemas.microsoft.com/office/powerpoint/2010/main" val="162325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72DFCE8-6667-48EF-BF41-0C1DA7C84122}"/>
              </a:ext>
            </a:extLst>
          </p:cNvPr>
          <p:cNvSpPr>
            <a:spLocks noGrp="1"/>
          </p:cNvSpPr>
          <p:nvPr>
            <p:ph type="title"/>
          </p:nvPr>
        </p:nvSpPr>
        <p:spPr/>
        <p:txBody>
          <a:bodyPr/>
          <a:lstStyle/>
          <a:p>
            <a:pPr algn="ctr"/>
            <a:r>
              <a:rPr lang="pl-PL" dirty="0"/>
              <a:t>Cud mniemany, czyli krakowiacy i górale </a:t>
            </a:r>
          </a:p>
        </p:txBody>
      </p:sp>
      <p:pic>
        <p:nvPicPr>
          <p:cNvPr id="4" name="Symbol zastępczy zawartości 3">
            <a:extLst>
              <a:ext uri="{FF2B5EF4-FFF2-40B4-BE49-F238E27FC236}">
                <a16:creationId xmlns:a16="http://schemas.microsoft.com/office/drawing/2014/main" xmlns="" id="{B06B8124-9AD7-4BA3-AB3B-8BA2462AE3F0}"/>
              </a:ext>
            </a:extLst>
          </p:cNvPr>
          <p:cNvPicPr>
            <a:picLocks noGrp="1" noChangeAspect="1"/>
          </p:cNvPicPr>
          <p:nvPr>
            <p:ph idx="1"/>
          </p:nvPr>
        </p:nvPicPr>
        <p:blipFill>
          <a:blip r:embed="rId2"/>
          <a:stretch>
            <a:fillRect/>
          </a:stretch>
        </p:blipFill>
        <p:spPr>
          <a:xfrm>
            <a:off x="3249637" y="2518117"/>
            <a:ext cx="6316393" cy="2897945"/>
          </a:xfrm>
          <a:prstGeom prst="rect">
            <a:avLst/>
          </a:prstGeom>
        </p:spPr>
      </p:pic>
    </p:spTree>
    <p:extLst>
      <p:ext uri="{BB962C8B-B14F-4D97-AF65-F5344CB8AC3E}">
        <p14:creationId xmlns:p14="http://schemas.microsoft.com/office/powerpoint/2010/main" val="215122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A0895BB-13C5-48BC-821A-EF9E23906E10}"/>
              </a:ext>
            </a:extLst>
          </p:cNvPr>
          <p:cNvSpPr>
            <a:spLocks noGrp="1"/>
          </p:cNvSpPr>
          <p:nvPr>
            <p:ph type="title"/>
          </p:nvPr>
        </p:nvSpPr>
        <p:spPr/>
        <p:txBody>
          <a:bodyPr/>
          <a:lstStyle/>
          <a:p>
            <a:pPr algn="ctr"/>
            <a:r>
              <a:rPr lang="pl-PL" dirty="0"/>
              <a:t>Cud mniemany, czyli krakowiacy i górale </a:t>
            </a:r>
          </a:p>
        </p:txBody>
      </p:sp>
      <p:sp>
        <p:nvSpPr>
          <p:cNvPr id="3" name="Symbol zastępczy zawartości 2">
            <a:extLst>
              <a:ext uri="{FF2B5EF4-FFF2-40B4-BE49-F238E27FC236}">
                <a16:creationId xmlns:a16="http://schemas.microsoft.com/office/drawing/2014/main" xmlns="" id="{62274918-F464-4017-88F8-3D46F1717CB4}"/>
              </a:ext>
            </a:extLst>
          </p:cNvPr>
          <p:cNvSpPr>
            <a:spLocks noGrp="1"/>
          </p:cNvSpPr>
          <p:nvPr>
            <p:ph idx="1"/>
          </p:nvPr>
        </p:nvSpPr>
        <p:spPr>
          <a:xfrm>
            <a:off x="1371600" y="2114939"/>
            <a:ext cx="10240903" cy="3272987"/>
          </a:xfrm>
        </p:spPr>
        <p:txBody>
          <a:bodyPr/>
          <a:lstStyle/>
          <a:p>
            <a:r>
              <a:rPr lang="pl-PL" dirty="0"/>
              <a:t>Taki tytuł nosi sztuka napisana przez Wojciecha Bogusławskiego; </a:t>
            </a:r>
          </a:p>
          <a:p>
            <a:r>
              <a:rPr lang="pl-PL" dirty="0"/>
              <a:t>Bohaterami są postacie z polskiego ludu, których wypowiedzi odnoszą się do aktualnej sytuacji w kraju i wzywają rodaków do walki z zaborcami; </a:t>
            </a:r>
          </a:p>
          <a:p>
            <a:r>
              <a:rPr lang="pl-PL" dirty="0"/>
              <a:t>Jak myślisz czy sztuka jest grana także współcześnie? Może potrafisz znaleźć odpowiedź na to pytanie? (to trzeci już punkt naszego konkursu); </a:t>
            </a:r>
          </a:p>
          <a:p>
            <a:pPr marL="0" indent="0">
              <a:buNone/>
            </a:pPr>
            <a:endParaRPr lang="pl-PL" dirty="0"/>
          </a:p>
        </p:txBody>
      </p:sp>
    </p:spTree>
    <p:extLst>
      <p:ext uri="{BB962C8B-B14F-4D97-AF65-F5344CB8AC3E}">
        <p14:creationId xmlns:p14="http://schemas.microsoft.com/office/powerpoint/2010/main" val="31377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0F7CCBF-5F13-4CCF-84F9-CB1A74A346AE}"/>
              </a:ext>
            </a:extLst>
          </p:cNvPr>
          <p:cNvSpPr>
            <a:spLocks noGrp="1"/>
          </p:cNvSpPr>
          <p:nvPr>
            <p:ph type="title"/>
          </p:nvPr>
        </p:nvSpPr>
        <p:spPr/>
        <p:txBody>
          <a:bodyPr/>
          <a:lstStyle/>
          <a:p>
            <a:pPr algn="ctr"/>
            <a:r>
              <a:rPr lang="pl-PL" dirty="0"/>
              <a:t>Teatr wielki w warszawie </a:t>
            </a:r>
          </a:p>
        </p:txBody>
      </p:sp>
      <p:sp>
        <p:nvSpPr>
          <p:cNvPr id="3" name="Symbol zastępczy zawartości 2">
            <a:extLst>
              <a:ext uri="{FF2B5EF4-FFF2-40B4-BE49-F238E27FC236}">
                <a16:creationId xmlns:a16="http://schemas.microsoft.com/office/drawing/2014/main" xmlns="" id="{03287586-5CDE-47A6-8ED2-7EDBAF97DFC0}"/>
              </a:ext>
            </a:extLst>
          </p:cNvPr>
          <p:cNvSpPr>
            <a:spLocks noGrp="1"/>
          </p:cNvSpPr>
          <p:nvPr>
            <p:ph idx="1"/>
          </p:nvPr>
        </p:nvSpPr>
        <p:spPr/>
        <p:txBody>
          <a:bodyPr/>
          <a:lstStyle/>
          <a:p>
            <a:r>
              <a:rPr lang="pl-PL" dirty="0"/>
              <a:t>Założony przez króla Stanisława Augusta Poniatowskiego Teatr Narodowy działa do dziś. Jego siedzibą jest gmach Teatru Wielkiego w Warszawie. </a:t>
            </a:r>
          </a:p>
          <a:p>
            <a:endParaRPr lang="pl-PL" dirty="0"/>
          </a:p>
          <a:p>
            <a:pPr marL="0" indent="0">
              <a:buNone/>
            </a:pPr>
            <a:r>
              <a:rPr lang="pl-PL" dirty="0"/>
              <a:t> </a:t>
            </a:r>
          </a:p>
        </p:txBody>
      </p:sp>
      <p:pic>
        <p:nvPicPr>
          <p:cNvPr id="4" name="Obraz 3">
            <a:extLst>
              <a:ext uri="{FF2B5EF4-FFF2-40B4-BE49-F238E27FC236}">
                <a16:creationId xmlns:a16="http://schemas.microsoft.com/office/drawing/2014/main" xmlns="" id="{81FA80CA-4567-4AE3-9E59-90FB9599D462}"/>
              </a:ext>
            </a:extLst>
          </p:cNvPr>
          <p:cNvPicPr>
            <a:picLocks noChangeAspect="1"/>
          </p:cNvPicPr>
          <p:nvPr/>
        </p:nvPicPr>
        <p:blipFill>
          <a:blip r:embed="rId2"/>
          <a:stretch>
            <a:fillRect/>
          </a:stretch>
        </p:blipFill>
        <p:spPr>
          <a:xfrm>
            <a:off x="3221502" y="3123028"/>
            <a:ext cx="5514535" cy="2419862"/>
          </a:xfrm>
          <a:prstGeom prst="rect">
            <a:avLst/>
          </a:prstGeom>
        </p:spPr>
      </p:pic>
    </p:spTree>
    <p:extLst>
      <p:ext uri="{BB962C8B-B14F-4D97-AF65-F5344CB8AC3E}">
        <p14:creationId xmlns:p14="http://schemas.microsoft.com/office/powerpoint/2010/main" val="3347252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5A3139C-CF76-4F89-B70D-173617613A98}"/>
              </a:ext>
            </a:extLst>
          </p:cNvPr>
          <p:cNvSpPr>
            <a:spLocks noGrp="1"/>
          </p:cNvSpPr>
          <p:nvPr>
            <p:ph type="title"/>
          </p:nvPr>
        </p:nvSpPr>
        <p:spPr/>
        <p:txBody>
          <a:bodyPr/>
          <a:lstStyle/>
          <a:p>
            <a:pPr algn="ctr"/>
            <a:r>
              <a:rPr lang="pl-PL" dirty="0"/>
              <a:t>Sala Moniuszki</a:t>
            </a:r>
            <a:br>
              <a:rPr lang="pl-PL" dirty="0"/>
            </a:br>
            <a:endParaRPr lang="pl-PL" dirty="0"/>
          </a:p>
        </p:txBody>
      </p:sp>
      <p:pic>
        <p:nvPicPr>
          <p:cNvPr id="4" name="Symbol zastępczy zawartości 3">
            <a:extLst>
              <a:ext uri="{FF2B5EF4-FFF2-40B4-BE49-F238E27FC236}">
                <a16:creationId xmlns:a16="http://schemas.microsoft.com/office/drawing/2014/main" xmlns="" id="{BE9FA594-35F2-4105-97D1-3FC9681D519A}"/>
              </a:ext>
            </a:extLst>
          </p:cNvPr>
          <p:cNvPicPr>
            <a:picLocks noGrp="1" noChangeAspect="1"/>
          </p:cNvPicPr>
          <p:nvPr>
            <p:ph idx="1"/>
          </p:nvPr>
        </p:nvPicPr>
        <p:blipFill>
          <a:blip r:embed="rId2"/>
          <a:stretch>
            <a:fillRect/>
          </a:stretch>
        </p:blipFill>
        <p:spPr>
          <a:xfrm>
            <a:off x="3327241" y="2114550"/>
            <a:ext cx="6329680" cy="3956050"/>
          </a:xfrm>
          <a:prstGeom prst="rect">
            <a:avLst/>
          </a:prstGeom>
        </p:spPr>
      </p:pic>
    </p:spTree>
    <p:extLst>
      <p:ext uri="{BB962C8B-B14F-4D97-AF65-F5344CB8AC3E}">
        <p14:creationId xmlns:p14="http://schemas.microsoft.com/office/powerpoint/2010/main" val="3817319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6DB3BE9-EA46-46EC-9D92-3AF4D8431D99}"/>
              </a:ext>
            </a:extLst>
          </p:cNvPr>
          <p:cNvSpPr>
            <a:spLocks noGrp="1"/>
          </p:cNvSpPr>
          <p:nvPr>
            <p:ph type="title"/>
          </p:nvPr>
        </p:nvSpPr>
        <p:spPr/>
        <p:txBody>
          <a:bodyPr/>
          <a:lstStyle/>
          <a:p>
            <a:r>
              <a:rPr lang="pl-PL" dirty="0"/>
              <a:t>Sala Moniuszki </a:t>
            </a:r>
          </a:p>
        </p:txBody>
      </p:sp>
      <p:sp>
        <p:nvSpPr>
          <p:cNvPr id="3" name="Symbol zastępczy zawartości 2">
            <a:extLst>
              <a:ext uri="{FF2B5EF4-FFF2-40B4-BE49-F238E27FC236}">
                <a16:creationId xmlns:a16="http://schemas.microsoft.com/office/drawing/2014/main" xmlns="" id="{516C887E-5CE2-49B4-AF1F-F1D3603D4AE5}"/>
              </a:ext>
            </a:extLst>
          </p:cNvPr>
          <p:cNvSpPr>
            <a:spLocks noGrp="1"/>
          </p:cNvSpPr>
          <p:nvPr>
            <p:ph idx="1"/>
          </p:nvPr>
        </p:nvSpPr>
        <p:spPr/>
        <p:txBody>
          <a:bodyPr/>
          <a:lstStyle/>
          <a:p>
            <a:r>
              <a:rPr lang="pl-PL" dirty="0"/>
              <a:t>W Teatrze Wielkim - Operze Narodowej znajduje się jedna z największych scen operowych świata, o powierzchni 1150 m². Na zapleczu sceny, na jej poziomie znajduje się poczekalnia dla artystów, charakteryzatornia, mała sala baletowa oraz liczne garderoby. Widownia mieści na parterze, w amfiteatrze i na trzech balkonach 1768 osób.</a:t>
            </a:r>
          </a:p>
          <a:p>
            <a:endParaRPr lang="pl-PL" dirty="0"/>
          </a:p>
          <a:p>
            <a:r>
              <a:rPr lang="pl-PL" dirty="0"/>
              <a:t>Zapraszam na wirtualny spacer </a:t>
            </a:r>
            <a:r>
              <a:rPr lang="pl-PL" dirty="0">
                <a:sym typeface="Wingdings" panose="05000000000000000000" pitchFamily="2" charset="2"/>
              </a:rPr>
              <a:t> </a:t>
            </a:r>
          </a:p>
          <a:p>
            <a:pPr marL="0" indent="0">
              <a:buNone/>
            </a:pPr>
            <a:r>
              <a:rPr lang="pl-PL" dirty="0">
                <a:hlinkClick r:id="rId2"/>
              </a:rPr>
              <a:t>https://teatrwielki.pl/teatr/miejsce/sale/sala-moniuszki/</a:t>
            </a:r>
            <a:endParaRPr lang="pl-PL" dirty="0"/>
          </a:p>
          <a:p>
            <a:pPr marL="0" indent="0">
              <a:buNone/>
            </a:pPr>
            <a:endParaRPr lang="pl-PL" dirty="0"/>
          </a:p>
          <a:p>
            <a:pPr marL="0" indent="0">
              <a:buNone/>
            </a:pPr>
            <a:endParaRPr lang="pl-PL" dirty="0"/>
          </a:p>
        </p:txBody>
      </p:sp>
    </p:spTree>
    <p:extLst>
      <p:ext uri="{BB962C8B-B14F-4D97-AF65-F5344CB8AC3E}">
        <p14:creationId xmlns:p14="http://schemas.microsoft.com/office/powerpoint/2010/main" val="1385348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FFC4361-67F6-44F7-99CC-3B53821A27CA}"/>
              </a:ext>
            </a:extLst>
          </p:cNvPr>
          <p:cNvSpPr>
            <a:spLocks noGrp="1"/>
          </p:cNvSpPr>
          <p:nvPr>
            <p:ph type="title"/>
          </p:nvPr>
        </p:nvSpPr>
        <p:spPr/>
        <p:txBody>
          <a:bodyPr/>
          <a:lstStyle/>
          <a:p>
            <a:r>
              <a:rPr lang="pl-PL" dirty="0"/>
              <a:t>Król Mecenas </a:t>
            </a:r>
          </a:p>
        </p:txBody>
      </p:sp>
      <p:sp>
        <p:nvSpPr>
          <p:cNvPr id="3" name="Symbol zastępczy zawartości 2">
            <a:extLst>
              <a:ext uri="{FF2B5EF4-FFF2-40B4-BE49-F238E27FC236}">
                <a16:creationId xmlns:a16="http://schemas.microsoft.com/office/drawing/2014/main" xmlns="" id="{4E9C723F-6404-4D64-8A1B-3FFCBDC83334}"/>
              </a:ext>
            </a:extLst>
          </p:cNvPr>
          <p:cNvSpPr>
            <a:spLocks noGrp="1"/>
          </p:cNvSpPr>
          <p:nvPr>
            <p:ph idx="1"/>
          </p:nvPr>
        </p:nvSpPr>
        <p:spPr/>
        <p:txBody>
          <a:bodyPr>
            <a:normAutofit fontScale="92500" lnSpcReduction="20000"/>
          </a:bodyPr>
          <a:lstStyle/>
          <a:p>
            <a:r>
              <a:rPr lang="pl-PL" dirty="0"/>
              <a:t>Powyższy tytuł należy niewątpliwe do Stanisława Augusta – ostatniego polskiego króla elekcyjnego – który miał duży wpływ na rozwój kultury i nauki. </a:t>
            </a:r>
          </a:p>
          <a:p>
            <a:r>
              <a:rPr lang="pl-PL" dirty="0"/>
              <a:t>Król był znanym miłośnikiem sztuki, który sprowadził do Polski wielu wybitnych artystów, zwłaszcza architektów i malarzy. </a:t>
            </a:r>
          </a:p>
          <a:p>
            <a:r>
              <a:rPr lang="pl-PL" dirty="0"/>
              <a:t>Władca był znanym kolekcjonerem dzieł sztuki. </a:t>
            </a:r>
          </a:p>
          <a:p>
            <a:r>
              <a:rPr lang="pl-PL" dirty="0"/>
              <a:t>Król założył i wspierał finansowo pismo ,,Monitor”, które szerzyło tolerancję religijną i wspierało rozwój nauk przyrodniczych; </a:t>
            </a:r>
          </a:p>
          <a:p>
            <a:r>
              <a:rPr lang="pl-PL" dirty="0"/>
              <a:t>Stanisław August organizował tzw. obiady czwartkowe (inaczej określane jako: ,,obiady literackie”, ,,obiady uczone”, ,,obiady rozumne”);</a:t>
            </a:r>
          </a:p>
          <a:p>
            <a:r>
              <a:rPr lang="pl-PL" dirty="0"/>
              <a:t>Król swoim działaniem zachęcił część magnatów szlachty i bogatych mieszczan do zainteresowania się sztuką oraz finansowania działalności artystów i naukowców;  </a:t>
            </a:r>
          </a:p>
        </p:txBody>
      </p:sp>
    </p:spTree>
    <p:extLst>
      <p:ext uri="{BB962C8B-B14F-4D97-AF65-F5344CB8AC3E}">
        <p14:creationId xmlns:p14="http://schemas.microsoft.com/office/powerpoint/2010/main" val="265830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4DEBEA6-D931-4A18-B106-F4144CA49D66}"/>
              </a:ext>
            </a:extLst>
          </p:cNvPr>
          <p:cNvSpPr>
            <a:spLocks noGrp="1"/>
          </p:cNvSpPr>
          <p:nvPr>
            <p:ph type="title"/>
          </p:nvPr>
        </p:nvSpPr>
        <p:spPr/>
        <p:txBody>
          <a:bodyPr/>
          <a:lstStyle/>
          <a:p>
            <a:r>
              <a:rPr lang="pl-PL" dirty="0"/>
              <a:t>Obiady czwartkowe </a:t>
            </a:r>
          </a:p>
        </p:txBody>
      </p:sp>
      <p:sp>
        <p:nvSpPr>
          <p:cNvPr id="3" name="Symbol zastępczy zawartości 2">
            <a:extLst>
              <a:ext uri="{FF2B5EF4-FFF2-40B4-BE49-F238E27FC236}">
                <a16:creationId xmlns:a16="http://schemas.microsoft.com/office/drawing/2014/main" xmlns="" id="{42E7EDDA-BFB3-4E27-B2DC-BC1601ED76B8}"/>
              </a:ext>
            </a:extLst>
          </p:cNvPr>
          <p:cNvSpPr>
            <a:spLocks noGrp="1"/>
          </p:cNvSpPr>
          <p:nvPr>
            <p:ph idx="1"/>
          </p:nvPr>
        </p:nvSpPr>
        <p:spPr/>
        <p:txBody>
          <a:bodyPr/>
          <a:lstStyle/>
          <a:p>
            <a:pPr algn="just"/>
            <a:r>
              <a:rPr lang="pl-PL" dirty="0"/>
              <a:t>Były to spotkania artystów i uczonych, które odbywały się na Zamku Królewskim w Warszawie lub w Łazienkach Królewskich. Stanisław August zapraszał na nie poetów publicystów i filozofów. Prezentowali oni nowe utwory i dyskutowali nad projektami reform. </a:t>
            </a:r>
          </a:p>
          <a:p>
            <a:pPr algn="just"/>
            <a:endParaRPr lang="pl-PL" dirty="0"/>
          </a:p>
        </p:txBody>
      </p:sp>
      <p:pic>
        <p:nvPicPr>
          <p:cNvPr id="4" name="Obraz 3">
            <a:extLst>
              <a:ext uri="{FF2B5EF4-FFF2-40B4-BE49-F238E27FC236}">
                <a16:creationId xmlns:a16="http://schemas.microsoft.com/office/drawing/2014/main" xmlns="" id="{3BC47A1A-411B-48DC-9F74-5F65FFD5B4B3}"/>
              </a:ext>
            </a:extLst>
          </p:cNvPr>
          <p:cNvPicPr>
            <a:picLocks noChangeAspect="1"/>
          </p:cNvPicPr>
          <p:nvPr/>
        </p:nvPicPr>
        <p:blipFill>
          <a:blip r:embed="rId2"/>
          <a:stretch>
            <a:fillRect/>
          </a:stretch>
        </p:blipFill>
        <p:spPr>
          <a:xfrm>
            <a:off x="4638675" y="3671668"/>
            <a:ext cx="2914650" cy="1814732"/>
          </a:xfrm>
          <a:prstGeom prst="rect">
            <a:avLst/>
          </a:prstGeom>
        </p:spPr>
      </p:pic>
    </p:spTree>
    <p:extLst>
      <p:ext uri="{BB962C8B-B14F-4D97-AF65-F5344CB8AC3E}">
        <p14:creationId xmlns:p14="http://schemas.microsoft.com/office/powerpoint/2010/main" val="394683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A6F17A7-4057-44DA-B8AB-B68BCF3E4F9B}"/>
              </a:ext>
            </a:extLst>
          </p:cNvPr>
          <p:cNvSpPr>
            <a:spLocks noGrp="1"/>
          </p:cNvSpPr>
          <p:nvPr>
            <p:ph type="title"/>
          </p:nvPr>
        </p:nvSpPr>
        <p:spPr/>
        <p:txBody>
          <a:bodyPr>
            <a:normAutofit/>
          </a:bodyPr>
          <a:lstStyle/>
          <a:p>
            <a:r>
              <a:rPr lang="pl-PL" dirty="0"/>
              <a:t>Marcello Bacciarelli </a:t>
            </a:r>
            <a:br>
              <a:rPr lang="pl-PL" dirty="0"/>
            </a:br>
            <a:endParaRPr lang="pl-PL" dirty="0"/>
          </a:p>
        </p:txBody>
      </p:sp>
      <p:sp>
        <p:nvSpPr>
          <p:cNvPr id="3" name="Symbol zastępczy zawartości 2">
            <a:extLst>
              <a:ext uri="{FF2B5EF4-FFF2-40B4-BE49-F238E27FC236}">
                <a16:creationId xmlns:a16="http://schemas.microsoft.com/office/drawing/2014/main" xmlns="" id="{61E5CD4E-0E04-4687-80C5-0C6A135F7E9D}"/>
              </a:ext>
            </a:extLst>
          </p:cNvPr>
          <p:cNvSpPr>
            <a:spLocks noGrp="1"/>
          </p:cNvSpPr>
          <p:nvPr>
            <p:ph idx="1"/>
          </p:nvPr>
        </p:nvSpPr>
        <p:spPr/>
        <p:txBody>
          <a:bodyPr/>
          <a:lstStyle/>
          <a:p>
            <a:r>
              <a:rPr lang="pl-PL" dirty="0"/>
              <a:t>Jednym ze ściągniętych do Polski przez króla Stasia artystów był włoski malarz Marcello Bacciarelli. Jest on autorem słynnego portretu Stanisława Augusta Poniatowskiego w stroju koronacyjnym (który przedstawiam Wam poniżej, może zechcecie w kilku słowach opisać postać  tego artysty – to czwarty punkt na naszej mapie wyzwań). </a:t>
            </a:r>
          </a:p>
          <a:p>
            <a:endParaRPr lang="pl-PL" dirty="0"/>
          </a:p>
          <a:p>
            <a:endParaRPr lang="pl-PL" dirty="0"/>
          </a:p>
        </p:txBody>
      </p:sp>
      <p:pic>
        <p:nvPicPr>
          <p:cNvPr id="4" name="Obraz 3">
            <a:extLst>
              <a:ext uri="{FF2B5EF4-FFF2-40B4-BE49-F238E27FC236}">
                <a16:creationId xmlns:a16="http://schemas.microsoft.com/office/drawing/2014/main" xmlns="" id="{F4878965-44B4-479F-9674-9F6B4F8DF5F8}"/>
              </a:ext>
            </a:extLst>
          </p:cNvPr>
          <p:cNvPicPr>
            <a:picLocks noChangeAspect="1"/>
          </p:cNvPicPr>
          <p:nvPr/>
        </p:nvPicPr>
        <p:blipFill>
          <a:blip r:embed="rId2"/>
          <a:stretch>
            <a:fillRect/>
          </a:stretch>
        </p:blipFill>
        <p:spPr>
          <a:xfrm>
            <a:off x="5008097" y="3798276"/>
            <a:ext cx="2792877" cy="2069123"/>
          </a:xfrm>
          <a:prstGeom prst="rect">
            <a:avLst/>
          </a:prstGeom>
        </p:spPr>
      </p:pic>
    </p:spTree>
    <p:extLst>
      <p:ext uri="{BB962C8B-B14F-4D97-AF65-F5344CB8AC3E}">
        <p14:creationId xmlns:p14="http://schemas.microsoft.com/office/powerpoint/2010/main" val="322949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2CDC83B-A196-409C-93CE-54A090495094}"/>
              </a:ext>
            </a:extLst>
          </p:cNvPr>
          <p:cNvSpPr>
            <a:spLocks noGrp="1"/>
          </p:cNvSpPr>
          <p:nvPr>
            <p:ph type="title"/>
          </p:nvPr>
        </p:nvSpPr>
        <p:spPr/>
        <p:txBody>
          <a:bodyPr/>
          <a:lstStyle/>
          <a:p>
            <a:r>
              <a:rPr lang="pl-PL" dirty="0"/>
              <a:t>Cele lekcji </a:t>
            </a:r>
          </a:p>
        </p:txBody>
      </p:sp>
      <p:sp>
        <p:nvSpPr>
          <p:cNvPr id="3" name="Symbol zastępczy zawartości 2">
            <a:extLst>
              <a:ext uri="{FF2B5EF4-FFF2-40B4-BE49-F238E27FC236}">
                <a16:creationId xmlns:a16="http://schemas.microsoft.com/office/drawing/2014/main" xmlns="" id="{4EDE476E-04FC-49D6-9FD6-C9C88979C931}"/>
              </a:ext>
            </a:extLst>
          </p:cNvPr>
          <p:cNvSpPr>
            <a:spLocks noGrp="1"/>
          </p:cNvSpPr>
          <p:nvPr>
            <p:ph idx="1"/>
          </p:nvPr>
        </p:nvSpPr>
        <p:spPr/>
        <p:txBody>
          <a:bodyPr/>
          <a:lstStyle/>
          <a:p>
            <a:pPr marL="0" indent="0">
              <a:buNone/>
            </a:pPr>
            <a:r>
              <a:rPr lang="pl-PL" dirty="0"/>
              <a:t> - umiejętność przywołania postaci historycznych które według Was są najwybitniejszymi przedstawicielami oświecenia; </a:t>
            </a:r>
          </a:p>
          <a:p>
            <a:pPr>
              <a:buFontTx/>
              <a:buChar char="-"/>
            </a:pPr>
            <a:r>
              <a:rPr lang="pl-PL" dirty="0"/>
              <a:t>umiejętność oceny  wpływu osoby króla Stanisława Augusta Poniatowskiego na rozwój kultury polskiej; </a:t>
            </a:r>
          </a:p>
          <a:p>
            <a:pPr>
              <a:buFontTx/>
              <a:buChar char="-"/>
            </a:pPr>
            <a:r>
              <a:rPr lang="pl-PL" dirty="0"/>
              <a:t>umiejętność kojarzenia zmian jakie dokonały się w szkolnictwie polskim w czasach stanisławowskich; </a:t>
            </a:r>
          </a:p>
          <a:p>
            <a:pPr marL="0" indent="0">
              <a:buNone/>
            </a:pPr>
            <a:r>
              <a:rPr lang="pl-PL" dirty="0"/>
              <a:t>  Chciałabym, abyście pewne procesy obserwowali i potrafili je ocenić …</a:t>
            </a:r>
          </a:p>
        </p:txBody>
      </p:sp>
    </p:spTree>
    <p:extLst>
      <p:ext uri="{BB962C8B-B14F-4D97-AF65-F5344CB8AC3E}">
        <p14:creationId xmlns:p14="http://schemas.microsoft.com/office/powerpoint/2010/main" val="3852303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44BDA41-D24A-4DE5-BA81-8CA64DAC0D68}"/>
              </a:ext>
            </a:extLst>
          </p:cNvPr>
          <p:cNvSpPr>
            <a:spLocks noGrp="1"/>
          </p:cNvSpPr>
          <p:nvPr>
            <p:ph type="title"/>
          </p:nvPr>
        </p:nvSpPr>
        <p:spPr/>
        <p:txBody>
          <a:bodyPr/>
          <a:lstStyle/>
          <a:p>
            <a:r>
              <a:rPr lang="pl-PL" dirty="0"/>
              <a:t>Warszawa w dziełach Canaletta </a:t>
            </a:r>
          </a:p>
        </p:txBody>
      </p:sp>
      <p:sp>
        <p:nvSpPr>
          <p:cNvPr id="3" name="Symbol zastępczy zawartości 2">
            <a:extLst>
              <a:ext uri="{FF2B5EF4-FFF2-40B4-BE49-F238E27FC236}">
                <a16:creationId xmlns:a16="http://schemas.microsoft.com/office/drawing/2014/main" xmlns="" id="{F7CC8FE8-9D66-4BA4-A48B-76463EE47D1A}"/>
              </a:ext>
            </a:extLst>
          </p:cNvPr>
          <p:cNvSpPr>
            <a:spLocks noGrp="1"/>
          </p:cNvSpPr>
          <p:nvPr>
            <p:ph idx="1"/>
          </p:nvPr>
        </p:nvSpPr>
        <p:spPr/>
        <p:txBody>
          <a:bodyPr/>
          <a:lstStyle/>
          <a:p>
            <a:pPr algn="just"/>
            <a:r>
              <a:rPr lang="pl-PL" dirty="0"/>
              <a:t>Canaletto, a właściwie Bernardo Bellotto, to kolejny artysta sprowadzony do Polski przez St. Augusta Poniatowskiego. Był on nadwornym malarzem Stanisława Augusta Poniatowskiego. Artysta podczas swojego pobytu w Polsce stworzył wiele obrazów XVIII wiecznej Warszawy i pałacu w Wilanowie. Prace zachwycają dbałością o szczegóły. Przedstawiają zarówno miasto, jego architekturę jak i codzienne życie mieszkańców Warszawy.    </a:t>
            </a:r>
          </a:p>
        </p:txBody>
      </p:sp>
      <p:pic>
        <p:nvPicPr>
          <p:cNvPr id="4" name="Obraz 3">
            <a:extLst>
              <a:ext uri="{FF2B5EF4-FFF2-40B4-BE49-F238E27FC236}">
                <a16:creationId xmlns:a16="http://schemas.microsoft.com/office/drawing/2014/main" xmlns="" id="{11E33220-2679-4E25-B041-EE1651966CE7}"/>
              </a:ext>
            </a:extLst>
          </p:cNvPr>
          <p:cNvPicPr>
            <a:picLocks noChangeAspect="1"/>
          </p:cNvPicPr>
          <p:nvPr/>
        </p:nvPicPr>
        <p:blipFill>
          <a:blip r:embed="rId2"/>
          <a:stretch>
            <a:fillRect/>
          </a:stretch>
        </p:blipFill>
        <p:spPr>
          <a:xfrm>
            <a:off x="4600135" y="4206240"/>
            <a:ext cx="6499274" cy="2154386"/>
          </a:xfrm>
          <a:prstGeom prst="rect">
            <a:avLst/>
          </a:prstGeom>
        </p:spPr>
      </p:pic>
    </p:spTree>
    <p:extLst>
      <p:ext uri="{BB962C8B-B14F-4D97-AF65-F5344CB8AC3E}">
        <p14:creationId xmlns:p14="http://schemas.microsoft.com/office/powerpoint/2010/main" val="1445606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07AC904-3D26-40FB-811A-B3A3DF623996}"/>
              </a:ext>
            </a:extLst>
          </p:cNvPr>
          <p:cNvSpPr>
            <a:spLocks noGrp="1"/>
          </p:cNvSpPr>
          <p:nvPr>
            <p:ph type="title"/>
          </p:nvPr>
        </p:nvSpPr>
        <p:spPr/>
        <p:txBody>
          <a:bodyPr/>
          <a:lstStyle/>
          <a:p>
            <a:r>
              <a:rPr lang="pl-PL" dirty="0"/>
              <a:t>Klasycyzm </a:t>
            </a:r>
            <a:br>
              <a:rPr lang="pl-PL" dirty="0"/>
            </a:br>
            <a:r>
              <a:rPr lang="pl-PL" dirty="0"/>
              <a:t>w architekturze i sztuce </a:t>
            </a:r>
          </a:p>
        </p:txBody>
      </p:sp>
      <p:sp>
        <p:nvSpPr>
          <p:cNvPr id="3" name="Symbol zastępczy zawartości 2">
            <a:extLst>
              <a:ext uri="{FF2B5EF4-FFF2-40B4-BE49-F238E27FC236}">
                <a16:creationId xmlns:a16="http://schemas.microsoft.com/office/drawing/2014/main" xmlns="" id="{D059D21E-357A-4133-A8EA-BC4690D00913}"/>
              </a:ext>
            </a:extLst>
          </p:cNvPr>
          <p:cNvSpPr>
            <a:spLocks noGrp="1"/>
          </p:cNvSpPr>
          <p:nvPr>
            <p:ph idx="1"/>
          </p:nvPr>
        </p:nvSpPr>
        <p:spPr/>
        <p:txBody>
          <a:bodyPr/>
          <a:lstStyle/>
          <a:p>
            <a:r>
              <a:rPr lang="pl-PL" dirty="0"/>
              <a:t>W oświeceniu w Polsce upowszechniła się sztuka i architektura klasycystyczna. </a:t>
            </a:r>
          </a:p>
          <a:p>
            <a:pPr algn="just"/>
            <a:r>
              <a:rPr lang="pl-PL" dirty="0"/>
              <a:t>Architektura klasycystyczna nawiązywała do wzorów greckich lub rzymskich świątyń. Znaczącą rolę odgrywała symetria. Budowle wznoszono na planie prostokąta lub koła. Charakterystycznym elementem był portyk, czyli rodzaj otwartej przybudówki przed wejściem do budynku, wspartej na kolumnach, posiadającej szczyt (przyczółek) w kształcie trójkąta. Dekoracje były zazwyczaj oszczędne ― przeważały klasyczne girlandy, wazy, rozety, liście palmowe ułożone w wachlarz, czy liście akantu. Monumentalny, elegancki styl pasował zwłaszcza do rezydencji i gmachów użyteczności publicznej.</a:t>
            </a:r>
          </a:p>
        </p:txBody>
      </p:sp>
    </p:spTree>
    <p:extLst>
      <p:ext uri="{BB962C8B-B14F-4D97-AF65-F5344CB8AC3E}">
        <p14:creationId xmlns:p14="http://schemas.microsoft.com/office/powerpoint/2010/main" val="25285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6F7744D-3694-4B9C-BE18-A7CC0CF8A421}"/>
              </a:ext>
            </a:extLst>
          </p:cNvPr>
          <p:cNvSpPr>
            <a:spLocks noGrp="1"/>
          </p:cNvSpPr>
          <p:nvPr>
            <p:ph type="title"/>
          </p:nvPr>
        </p:nvSpPr>
        <p:spPr/>
        <p:txBody>
          <a:bodyPr/>
          <a:lstStyle/>
          <a:p>
            <a:r>
              <a:rPr lang="pl-PL" dirty="0"/>
              <a:t>c.d. </a:t>
            </a:r>
          </a:p>
        </p:txBody>
      </p:sp>
      <p:sp>
        <p:nvSpPr>
          <p:cNvPr id="3" name="Symbol zastępczy zawartości 2">
            <a:extLst>
              <a:ext uri="{FF2B5EF4-FFF2-40B4-BE49-F238E27FC236}">
                <a16:creationId xmlns:a16="http://schemas.microsoft.com/office/drawing/2014/main" xmlns="" id="{9FDCC332-1972-4EE7-B0C2-DBE8D8D8A6C5}"/>
              </a:ext>
            </a:extLst>
          </p:cNvPr>
          <p:cNvSpPr>
            <a:spLocks noGrp="1"/>
          </p:cNvSpPr>
          <p:nvPr>
            <p:ph idx="1"/>
          </p:nvPr>
        </p:nvSpPr>
        <p:spPr/>
        <p:txBody>
          <a:bodyPr/>
          <a:lstStyle/>
          <a:p>
            <a:pPr algn="just"/>
            <a:r>
              <a:rPr lang="pl-PL" dirty="0"/>
              <a:t>Klasycyzm zagościł w Polsce dzięki królowi Stanisławowi Augustowi Poniatowskiemu (1764−1795), który chętnie zapraszał do kraju znakomitych architektów i artystów z Włoch i Francji. Ozdobą monarszej rezydencji ― Łazienek ― był Pałac na Wyspie, przebudowany według projektu Dominika Merliniego i Jana Christiana </a:t>
            </a:r>
            <a:r>
              <a:rPr lang="pl-PL" dirty="0" err="1"/>
              <a:t>Kamsetzera</a:t>
            </a:r>
            <a:r>
              <a:rPr lang="pl-PL" dirty="0"/>
              <a:t>. Zachwycający delikatnością i harmonią pałac stanowi jedno z najwspanialszych osiągnięć sztuki europejskiej tej epoki. W parku łazienkowskim powstały jeszcze inne klasycystyczne budowle, na przykład Teatr na Wyspie (obecnie Amfiteatr) i Stara Pomarańczarnia.</a:t>
            </a:r>
          </a:p>
        </p:txBody>
      </p:sp>
    </p:spTree>
    <p:extLst>
      <p:ext uri="{BB962C8B-B14F-4D97-AF65-F5344CB8AC3E}">
        <p14:creationId xmlns:p14="http://schemas.microsoft.com/office/powerpoint/2010/main" val="1672576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CA4849A-D1BA-4767-B727-69035D9825BF}"/>
              </a:ext>
            </a:extLst>
          </p:cNvPr>
          <p:cNvSpPr>
            <a:spLocks noGrp="1"/>
          </p:cNvSpPr>
          <p:nvPr>
            <p:ph type="title"/>
          </p:nvPr>
        </p:nvSpPr>
        <p:spPr/>
        <p:txBody>
          <a:bodyPr/>
          <a:lstStyle/>
          <a:p>
            <a:r>
              <a:rPr lang="pl-PL" dirty="0"/>
              <a:t>Pałac na wodzie </a:t>
            </a:r>
            <a:br>
              <a:rPr lang="pl-PL" dirty="0"/>
            </a:br>
            <a:r>
              <a:rPr lang="pl-PL" dirty="0"/>
              <a:t>w łazienkach królewskich </a:t>
            </a:r>
          </a:p>
        </p:txBody>
      </p:sp>
      <p:pic>
        <p:nvPicPr>
          <p:cNvPr id="4" name="Symbol zastępczy zawartości 3">
            <a:extLst>
              <a:ext uri="{FF2B5EF4-FFF2-40B4-BE49-F238E27FC236}">
                <a16:creationId xmlns:a16="http://schemas.microsoft.com/office/drawing/2014/main" xmlns="" id="{BC45AD59-27ED-4EB1-AF78-7C7D97EA7367}"/>
              </a:ext>
            </a:extLst>
          </p:cNvPr>
          <p:cNvPicPr>
            <a:picLocks noGrp="1" noChangeAspect="1"/>
          </p:cNvPicPr>
          <p:nvPr>
            <p:ph idx="1"/>
          </p:nvPr>
        </p:nvPicPr>
        <p:blipFill>
          <a:blip r:embed="rId2"/>
          <a:stretch>
            <a:fillRect/>
          </a:stretch>
        </p:blipFill>
        <p:spPr>
          <a:xfrm>
            <a:off x="3938954" y="2166425"/>
            <a:ext cx="4951828" cy="3193366"/>
          </a:xfrm>
          <a:prstGeom prst="rect">
            <a:avLst/>
          </a:prstGeom>
        </p:spPr>
      </p:pic>
    </p:spTree>
    <p:extLst>
      <p:ext uri="{BB962C8B-B14F-4D97-AF65-F5344CB8AC3E}">
        <p14:creationId xmlns:p14="http://schemas.microsoft.com/office/powerpoint/2010/main" val="207532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A493A81-2DDC-4E7A-A345-9CCB29166788}"/>
              </a:ext>
            </a:extLst>
          </p:cNvPr>
          <p:cNvSpPr>
            <a:spLocks noGrp="1"/>
          </p:cNvSpPr>
          <p:nvPr>
            <p:ph type="title"/>
          </p:nvPr>
        </p:nvSpPr>
        <p:spPr/>
        <p:txBody>
          <a:bodyPr/>
          <a:lstStyle/>
          <a:p>
            <a:r>
              <a:rPr lang="pl-PL" dirty="0"/>
              <a:t>Teatr na wyspie(Amfiteatr) </a:t>
            </a:r>
            <a:br>
              <a:rPr lang="pl-PL" dirty="0"/>
            </a:br>
            <a:r>
              <a:rPr lang="pl-PL" dirty="0"/>
              <a:t> w łazienkach królewskich </a:t>
            </a:r>
          </a:p>
        </p:txBody>
      </p:sp>
      <p:pic>
        <p:nvPicPr>
          <p:cNvPr id="4" name="Symbol zastępczy zawartości 3">
            <a:extLst>
              <a:ext uri="{FF2B5EF4-FFF2-40B4-BE49-F238E27FC236}">
                <a16:creationId xmlns:a16="http://schemas.microsoft.com/office/drawing/2014/main" xmlns="" id="{CCA4364D-4FD2-448A-9852-C9B6C40BF791}"/>
              </a:ext>
            </a:extLst>
          </p:cNvPr>
          <p:cNvPicPr>
            <a:picLocks noGrp="1" noChangeAspect="1"/>
          </p:cNvPicPr>
          <p:nvPr>
            <p:ph idx="1"/>
          </p:nvPr>
        </p:nvPicPr>
        <p:blipFill>
          <a:blip r:embed="rId2"/>
          <a:stretch>
            <a:fillRect/>
          </a:stretch>
        </p:blipFill>
        <p:spPr>
          <a:xfrm>
            <a:off x="3516923" y="2518117"/>
            <a:ext cx="4275321" cy="2450758"/>
          </a:xfrm>
          <a:prstGeom prst="rect">
            <a:avLst/>
          </a:prstGeom>
        </p:spPr>
      </p:pic>
    </p:spTree>
    <p:extLst>
      <p:ext uri="{BB962C8B-B14F-4D97-AF65-F5344CB8AC3E}">
        <p14:creationId xmlns:p14="http://schemas.microsoft.com/office/powerpoint/2010/main" val="3192189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C1432B2-E37C-4517-80CF-2EDB2A32E18B}"/>
              </a:ext>
            </a:extLst>
          </p:cNvPr>
          <p:cNvSpPr>
            <a:spLocks noGrp="1"/>
          </p:cNvSpPr>
          <p:nvPr>
            <p:ph type="title"/>
          </p:nvPr>
        </p:nvSpPr>
        <p:spPr/>
        <p:txBody>
          <a:bodyPr/>
          <a:lstStyle/>
          <a:p>
            <a:r>
              <a:rPr lang="pl-PL" dirty="0"/>
              <a:t>Stara pomarańczarnia w łazienkach królewskich </a:t>
            </a:r>
          </a:p>
        </p:txBody>
      </p:sp>
      <p:pic>
        <p:nvPicPr>
          <p:cNvPr id="4" name="Symbol zastępczy zawartości 3">
            <a:extLst>
              <a:ext uri="{FF2B5EF4-FFF2-40B4-BE49-F238E27FC236}">
                <a16:creationId xmlns:a16="http://schemas.microsoft.com/office/drawing/2014/main" xmlns="" id="{5AEE7316-A5C0-43A3-800B-2D2CEB726862}"/>
              </a:ext>
            </a:extLst>
          </p:cNvPr>
          <p:cNvPicPr>
            <a:picLocks noGrp="1" noChangeAspect="1"/>
          </p:cNvPicPr>
          <p:nvPr>
            <p:ph idx="1"/>
          </p:nvPr>
        </p:nvPicPr>
        <p:blipFill>
          <a:blip r:embed="rId2"/>
          <a:stretch>
            <a:fillRect/>
          </a:stretch>
        </p:blipFill>
        <p:spPr>
          <a:xfrm>
            <a:off x="3727938" y="2335237"/>
            <a:ext cx="5416061" cy="2533625"/>
          </a:xfrm>
          <a:prstGeom prst="rect">
            <a:avLst/>
          </a:prstGeom>
        </p:spPr>
      </p:pic>
    </p:spTree>
    <p:extLst>
      <p:ext uri="{BB962C8B-B14F-4D97-AF65-F5344CB8AC3E}">
        <p14:creationId xmlns:p14="http://schemas.microsoft.com/office/powerpoint/2010/main" val="261602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406364B-7B67-40D5-92FE-E09972FFA419}"/>
              </a:ext>
            </a:extLst>
          </p:cNvPr>
          <p:cNvSpPr>
            <a:spLocks noGrp="1"/>
          </p:cNvSpPr>
          <p:nvPr>
            <p:ph type="title"/>
          </p:nvPr>
        </p:nvSpPr>
        <p:spPr/>
        <p:txBody>
          <a:bodyPr/>
          <a:lstStyle/>
          <a:p>
            <a:r>
              <a:rPr lang="pl-PL" dirty="0"/>
              <a:t>Reforma szkolnictwa</a:t>
            </a:r>
            <a:br>
              <a:rPr lang="pl-PL" dirty="0"/>
            </a:br>
            <a:r>
              <a:rPr lang="pl-PL" dirty="0"/>
              <a:t>w Polsce </a:t>
            </a:r>
          </a:p>
        </p:txBody>
      </p:sp>
      <p:sp>
        <p:nvSpPr>
          <p:cNvPr id="3" name="Symbol zastępczy zawartości 2">
            <a:extLst>
              <a:ext uri="{FF2B5EF4-FFF2-40B4-BE49-F238E27FC236}">
                <a16:creationId xmlns:a16="http://schemas.microsoft.com/office/drawing/2014/main" xmlns="" id="{4E8CA325-A1B2-4518-B791-025B871C064E}"/>
              </a:ext>
            </a:extLst>
          </p:cNvPr>
          <p:cNvSpPr>
            <a:spLocks noGrp="1"/>
          </p:cNvSpPr>
          <p:nvPr>
            <p:ph idx="1"/>
          </p:nvPr>
        </p:nvSpPr>
        <p:spPr/>
        <p:txBody>
          <a:bodyPr/>
          <a:lstStyle/>
          <a:p>
            <a:r>
              <a:rPr lang="pl-PL" dirty="0"/>
              <a:t>W Polsce czasów oświecenia coraz mocniej wyczuwalna stała się konieczność przeprowadzenia reformy szkolnictwa. </a:t>
            </a:r>
          </a:p>
          <a:p>
            <a:r>
              <a:rPr lang="pl-PL" dirty="0"/>
              <a:t>W 1773 roku sejm powołał Komisję Edukacji Narodowej. Przejęła ona prowadzenie szkół po zakonie jezuitów, zlikwidowanym przez papieża. Komisji podlegały od tej pory wszystkie szkoły w kraju od szkół parafialnych do uniwersytetów. </a:t>
            </a:r>
          </a:p>
          <a:p>
            <a:r>
              <a:rPr lang="pl-PL" dirty="0"/>
              <a:t>W szkołach pod rządami Komisji Edukacji Narodowej rozpoczęto nauczania w języku polskim, a nie jak to miało miejsce dotychczas po łacinie. </a:t>
            </a:r>
          </a:p>
          <a:p>
            <a:r>
              <a:rPr lang="pl-PL" dirty="0"/>
              <a:t>Przygotowywaniem nowoczesnych podręczników zajmowała się specjalnie utworzona instytucja – Towarzystwo do Ksiąg Elementarnych. </a:t>
            </a:r>
          </a:p>
        </p:txBody>
      </p:sp>
    </p:spTree>
    <p:extLst>
      <p:ext uri="{BB962C8B-B14F-4D97-AF65-F5344CB8AC3E}">
        <p14:creationId xmlns:p14="http://schemas.microsoft.com/office/powerpoint/2010/main" val="1105803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FECD05C-4936-47C0-B49B-97C5974B7D0B}"/>
              </a:ext>
            </a:extLst>
          </p:cNvPr>
          <p:cNvSpPr>
            <a:spLocks noGrp="1"/>
          </p:cNvSpPr>
          <p:nvPr>
            <p:ph type="title"/>
          </p:nvPr>
        </p:nvSpPr>
        <p:spPr/>
        <p:txBody>
          <a:bodyPr/>
          <a:lstStyle/>
          <a:p>
            <a:r>
              <a:rPr lang="pl-PL" dirty="0"/>
              <a:t>Ostatnia prosta </a:t>
            </a:r>
          </a:p>
        </p:txBody>
      </p:sp>
      <p:sp>
        <p:nvSpPr>
          <p:cNvPr id="3" name="Symbol zastępczy zawartości 2">
            <a:extLst>
              <a:ext uri="{FF2B5EF4-FFF2-40B4-BE49-F238E27FC236}">
                <a16:creationId xmlns:a16="http://schemas.microsoft.com/office/drawing/2014/main" xmlns="" id="{7F47DBD0-0637-4E73-A023-FA22E9B3523B}"/>
              </a:ext>
            </a:extLst>
          </p:cNvPr>
          <p:cNvSpPr>
            <a:spLocks noGrp="1"/>
          </p:cNvSpPr>
          <p:nvPr>
            <p:ph idx="1"/>
          </p:nvPr>
        </p:nvSpPr>
        <p:spPr/>
        <p:txBody>
          <a:bodyPr/>
          <a:lstStyle/>
          <a:p>
            <a:pPr algn="just"/>
            <a:r>
              <a:rPr lang="pl-PL" dirty="0"/>
              <a:t>Przeczytaj proszę tekst źródłowy z naszego podręcznika, ze strony 167 (zalecenia jakie nauczycielom szkół parafialnych zostały przedstawione przez działacza Komisji Edukacji Narodowej Grzegorza Piramowicza w jego książce ,,Powinności nauczyciela” i odpowiedź na pytanie nr 2 zadane w podręczniku przy pracy z tekstem źródłowym. </a:t>
            </a:r>
          </a:p>
          <a:p>
            <a:pPr algn="just"/>
            <a:endParaRPr lang="pl-PL" dirty="0"/>
          </a:p>
          <a:p>
            <a:pPr algn="just"/>
            <a:r>
              <a:rPr lang="pl-PL" dirty="0"/>
              <a:t>Jeżeli bierzesz udział w konkursie jest to 5 zadanie w drodze do oceny z aktywności. Jeżeli nie masz ochoty na dodatkową ocenę odpowiedź na pytanie w zeszycie pod tematem lekcji. </a:t>
            </a:r>
          </a:p>
        </p:txBody>
      </p:sp>
    </p:spTree>
    <p:extLst>
      <p:ext uri="{BB962C8B-B14F-4D97-AF65-F5344CB8AC3E}">
        <p14:creationId xmlns:p14="http://schemas.microsoft.com/office/powerpoint/2010/main" val="1904891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D5BC2E3-2709-46CF-8B0D-DA4285524554}"/>
              </a:ext>
            </a:extLst>
          </p:cNvPr>
          <p:cNvSpPr>
            <a:spLocks noGrp="1"/>
          </p:cNvSpPr>
          <p:nvPr>
            <p:ph type="title"/>
          </p:nvPr>
        </p:nvSpPr>
        <p:spPr/>
        <p:txBody>
          <a:bodyPr/>
          <a:lstStyle/>
          <a:p>
            <a:r>
              <a:rPr lang="pl-PL" dirty="0"/>
              <a:t>O co w ogóle chodzi …</a:t>
            </a:r>
          </a:p>
        </p:txBody>
      </p:sp>
      <p:sp>
        <p:nvSpPr>
          <p:cNvPr id="3" name="Symbol zastępczy zawartości 2">
            <a:extLst>
              <a:ext uri="{FF2B5EF4-FFF2-40B4-BE49-F238E27FC236}">
                <a16:creationId xmlns:a16="http://schemas.microsoft.com/office/drawing/2014/main" xmlns="" id="{4FCCF1A0-F0E7-47E9-8253-BD02A3F7FB1B}"/>
              </a:ext>
            </a:extLst>
          </p:cNvPr>
          <p:cNvSpPr>
            <a:spLocks noGrp="1"/>
          </p:cNvSpPr>
          <p:nvPr>
            <p:ph idx="1"/>
          </p:nvPr>
        </p:nvSpPr>
        <p:spPr/>
        <p:txBody>
          <a:bodyPr/>
          <a:lstStyle/>
          <a:p>
            <a:pPr algn="just"/>
            <a:r>
              <a:rPr lang="pl-PL" dirty="0"/>
              <a:t>Uważni dostrzegą w niniejszej prezentacji 5 zadań. Jeżeli do końca kwietnia tj. do czwartku włącznie otrzymam maila z odpowiedziami na ukryte w tekście zadania </a:t>
            </a:r>
            <a:r>
              <a:rPr lang="pl-PL" dirty="0" smtClean="0"/>
              <a:t>ocenię </a:t>
            </a:r>
            <a:r>
              <a:rPr lang="pl-PL" dirty="0"/>
              <a:t>je i wstawię ocenę z aktywności (to szansa na bardzo dobry i celujący, ale zastrzegam iż na ocenę celującą naprawdę trzeba się postarać). </a:t>
            </a:r>
          </a:p>
          <a:p>
            <a:pPr algn="just"/>
            <a:r>
              <a:rPr lang="pl-PL" dirty="0"/>
              <a:t>Jeśli nie masz ochoty na żadne konkursy to dziękuję Ci za dzisiejszą lekcję i życzę udanego, choć tak innego od wszystkich długiego weekendu majowego. </a:t>
            </a:r>
          </a:p>
          <a:p>
            <a:pPr algn="just"/>
            <a:endParaRPr lang="pl-PL" dirty="0"/>
          </a:p>
          <a:p>
            <a:pPr marL="0" indent="0" algn="r">
              <a:buNone/>
            </a:pPr>
            <a:r>
              <a:rPr lang="pl-PL" dirty="0"/>
              <a:t>Pozdrawiam </a:t>
            </a:r>
          </a:p>
          <a:p>
            <a:pPr marL="0" indent="0" algn="r">
              <a:buNone/>
            </a:pPr>
            <a:r>
              <a:rPr lang="pl-PL" dirty="0"/>
              <a:t>Jadwiga Lenart </a:t>
            </a:r>
            <a:r>
              <a:rPr lang="pl-PL" dirty="0">
                <a:sym typeface="Wingdings" panose="05000000000000000000" pitchFamily="2" charset="2"/>
              </a:rPr>
              <a:t> </a:t>
            </a:r>
            <a:endParaRPr lang="pl-PL" dirty="0"/>
          </a:p>
        </p:txBody>
      </p:sp>
    </p:spTree>
    <p:extLst>
      <p:ext uri="{BB962C8B-B14F-4D97-AF65-F5344CB8AC3E}">
        <p14:creationId xmlns:p14="http://schemas.microsoft.com/office/powerpoint/2010/main" val="391640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1CEC9D2-69CA-4D68-AE95-CCFC5A8F8F84}"/>
              </a:ext>
            </a:extLst>
          </p:cNvPr>
          <p:cNvSpPr>
            <a:spLocks noGrp="1"/>
          </p:cNvSpPr>
          <p:nvPr>
            <p:ph type="title"/>
          </p:nvPr>
        </p:nvSpPr>
        <p:spPr/>
        <p:txBody>
          <a:bodyPr/>
          <a:lstStyle/>
          <a:p>
            <a:r>
              <a:rPr lang="pl-PL" dirty="0"/>
              <a:t>Literatura okresu oświecenia </a:t>
            </a:r>
          </a:p>
        </p:txBody>
      </p:sp>
      <p:sp>
        <p:nvSpPr>
          <p:cNvPr id="3" name="Symbol zastępczy zawartości 2">
            <a:extLst>
              <a:ext uri="{FF2B5EF4-FFF2-40B4-BE49-F238E27FC236}">
                <a16:creationId xmlns:a16="http://schemas.microsoft.com/office/drawing/2014/main" xmlns="" id="{54B162D9-A66A-463A-BB3D-927DAC3D8296}"/>
              </a:ext>
            </a:extLst>
          </p:cNvPr>
          <p:cNvSpPr>
            <a:spLocks noGrp="1"/>
          </p:cNvSpPr>
          <p:nvPr>
            <p:ph idx="1"/>
          </p:nvPr>
        </p:nvSpPr>
        <p:spPr/>
        <p:txBody>
          <a:bodyPr/>
          <a:lstStyle/>
          <a:p>
            <a:endParaRPr lang="pl-PL" dirty="0"/>
          </a:p>
          <a:p>
            <a:endParaRPr lang="pl-PL" dirty="0"/>
          </a:p>
          <a:p>
            <a:pPr algn="just"/>
            <a:r>
              <a:rPr lang="pl-PL" sz="2400" dirty="0"/>
              <a:t>Polscy pisarze epoki oświecenia wzorowali się na wielkich europejskich myślicielach takich jak Wolter czy Monteskiusz. W swoich dziełach coraz odważniej krajowi twórcy krytykowali szlachtę za jej egoizm zacofanie, pijaństwo i rozrzutność. Łatwiej było im pewne rzeczy wyrazić w formie literackiej - dla ludzi inteligentnych -  którzy rozumieli przesłanie zawarte we fraszce czy bajce. </a:t>
            </a:r>
          </a:p>
        </p:txBody>
      </p:sp>
    </p:spTree>
    <p:extLst>
      <p:ext uri="{BB962C8B-B14F-4D97-AF65-F5344CB8AC3E}">
        <p14:creationId xmlns:p14="http://schemas.microsoft.com/office/powerpoint/2010/main" val="57558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3B2141F-5D7A-4719-AB51-97D7CBA3D37F}"/>
              </a:ext>
            </a:extLst>
          </p:cNvPr>
          <p:cNvSpPr>
            <a:spLocks noGrp="1"/>
          </p:cNvSpPr>
          <p:nvPr>
            <p:ph type="title"/>
          </p:nvPr>
        </p:nvSpPr>
        <p:spPr/>
        <p:txBody>
          <a:bodyPr/>
          <a:lstStyle/>
          <a:p>
            <a:pPr algn="ctr"/>
            <a:r>
              <a:rPr lang="pl-PL" dirty="0"/>
              <a:t>Ignacy Krasicki </a:t>
            </a:r>
          </a:p>
        </p:txBody>
      </p:sp>
      <p:pic>
        <p:nvPicPr>
          <p:cNvPr id="4" name="Symbol zastępczy zawartości 3">
            <a:extLst>
              <a:ext uri="{FF2B5EF4-FFF2-40B4-BE49-F238E27FC236}">
                <a16:creationId xmlns:a16="http://schemas.microsoft.com/office/drawing/2014/main" xmlns="" id="{F2EF6B05-5B1E-43CF-ACB7-39FE1148E7C5}"/>
              </a:ext>
            </a:extLst>
          </p:cNvPr>
          <p:cNvPicPr>
            <a:picLocks noGrp="1" noChangeAspect="1"/>
          </p:cNvPicPr>
          <p:nvPr>
            <p:ph idx="1"/>
          </p:nvPr>
        </p:nvPicPr>
        <p:blipFill>
          <a:blip r:embed="rId2"/>
          <a:stretch>
            <a:fillRect/>
          </a:stretch>
        </p:blipFill>
        <p:spPr>
          <a:xfrm>
            <a:off x="4332718" y="2419643"/>
            <a:ext cx="3828516" cy="3318705"/>
          </a:xfrm>
          <a:prstGeom prst="rect">
            <a:avLst/>
          </a:prstGeom>
        </p:spPr>
      </p:pic>
    </p:spTree>
    <p:extLst>
      <p:ext uri="{BB962C8B-B14F-4D97-AF65-F5344CB8AC3E}">
        <p14:creationId xmlns:p14="http://schemas.microsoft.com/office/powerpoint/2010/main" val="4080525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C9BE180-5968-4FB1-B38C-7BD580CB38A7}"/>
              </a:ext>
            </a:extLst>
          </p:cNvPr>
          <p:cNvSpPr>
            <a:spLocks noGrp="1"/>
          </p:cNvSpPr>
          <p:nvPr>
            <p:ph type="title"/>
          </p:nvPr>
        </p:nvSpPr>
        <p:spPr/>
        <p:txBody>
          <a:bodyPr/>
          <a:lstStyle/>
          <a:p>
            <a:r>
              <a:rPr lang="pl-PL" dirty="0"/>
              <a:t>Ignacy Krasicki </a:t>
            </a:r>
          </a:p>
        </p:txBody>
      </p:sp>
      <p:sp>
        <p:nvSpPr>
          <p:cNvPr id="3" name="Symbol zastępczy zawartości 2">
            <a:extLst>
              <a:ext uri="{FF2B5EF4-FFF2-40B4-BE49-F238E27FC236}">
                <a16:creationId xmlns:a16="http://schemas.microsoft.com/office/drawing/2014/main" xmlns="" id="{44B5E267-4F19-4962-BFC1-7BB9D7E4AD68}"/>
              </a:ext>
            </a:extLst>
          </p:cNvPr>
          <p:cNvSpPr>
            <a:spLocks noGrp="1"/>
          </p:cNvSpPr>
          <p:nvPr>
            <p:ph idx="1"/>
          </p:nvPr>
        </p:nvSpPr>
        <p:spPr/>
        <p:txBody>
          <a:bodyPr/>
          <a:lstStyle/>
          <a:p>
            <a:pPr algn="just"/>
            <a:r>
              <a:rPr lang="pl-PL" dirty="0"/>
              <a:t>Na poprzednim slajdzie poznaliście znany nam w czasach współczesnych wizerunek biskupa Ignacego Krasickiego – duchownego i poety. </a:t>
            </a:r>
          </a:p>
          <a:p>
            <a:pPr algn="just"/>
            <a:r>
              <a:rPr lang="pl-PL" dirty="0"/>
              <a:t>Ciekawostką jest niewątpliwie to, że Ignacy Krasicki jest twórcą pierwszej polskiej powieści – ,,Mikołaja </a:t>
            </a:r>
            <a:r>
              <a:rPr lang="pl-PL" dirty="0" err="1"/>
              <a:t>Doświadczyńskiego</a:t>
            </a:r>
            <a:r>
              <a:rPr lang="pl-PL" dirty="0"/>
              <a:t> przypadki” (a może ktoś z Was zechce sprawdzić, jaką fabułę miała pierwsza polska powieść, za poprawną odpowiedź można otrzymać plusa, w pewnym konkursie ukrytym w tej prezentacji); </a:t>
            </a:r>
          </a:p>
          <a:p>
            <a:pPr algn="just"/>
            <a:r>
              <a:rPr lang="pl-PL" dirty="0"/>
              <a:t>WAŻNE: w swoich licznych fraszkach, bajkach i poematach Ignacy Krasicki ośmieszał wady polskiej szlachty</a:t>
            </a:r>
          </a:p>
        </p:txBody>
      </p:sp>
    </p:spTree>
    <p:extLst>
      <p:ext uri="{BB962C8B-B14F-4D97-AF65-F5344CB8AC3E}">
        <p14:creationId xmlns:p14="http://schemas.microsoft.com/office/powerpoint/2010/main" val="48538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54B7658-6333-4687-9BD8-4A1ECD657BA8}"/>
              </a:ext>
            </a:extLst>
          </p:cNvPr>
          <p:cNvSpPr>
            <a:spLocks noGrp="1"/>
          </p:cNvSpPr>
          <p:nvPr>
            <p:ph type="title"/>
          </p:nvPr>
        </p:nvSpPr>
        <p:spPr/>
        <p:txBody>
          <a:bodyPr/>
          <a:lstStyle/>
          <a:p>
            <a:pPr algn="ctr"/>
            <a:r>
              <a:rPr lang="pl-PL" dirty="0"/>
              <a:t>Hugo Kołłątaj </a:t>
            </a:r>
          </a:p>
        </p:txBody>
      </p:sp>
      <p:pic>
        <p:nvPicPr>
          <p:cNvPr id="4" name="Symbol zastępczy zawartości 3">
            <a:extLst>
              <a:ext uri="{FF2B5EF4-FFF2-40B4-BE49-F238E27FC236}">
                <a16:creationId xmlns:a16="http://schemas.microsoft.com/office/drawing/2014/main" xmlns="" id="{A3E8AA95-4D3B-43EC-89BE-98590B77D3A8}"/>
              </a:ext>
            </a:extLst>
          </p:cNvPr>
          <p:cNvPicPr>
            <a:picLocks noGrp="1" noChangeAspect="1"/>
          </p:cNvPicPr>
          <p:nvPr>
            <p:ph idx="1"/>
          </p:nvPr>
        </p:nvPicPr>
        <p:blipFill>
          <a:blip r:embed="rId2"/>
          <a:stretch>
            <a:fillRect/>
          </a:stretch>
        </p:blipFill>
        <p:spPr>
          <a:xfrm>
            <a:off x="3334544" y="2415297"/>
            <a:ext cx="6315075" cy="3467100"/>
          </a:xfrm>
          <a:prstGeom prst="rect">
            <a:avLst/>
          </a:prstGeom>
        </p:spPr>
      </p:pic>
    </p:spTree>
    <p:extLst>
      <p:ext uri="{BB962C8B-B14F-4D97-AF65-F5344CB8AC3E}">
        <p14:creationId xmlns:p14="http://schemas.microsoft.com/office/powerpoint/2010/main" val="236396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81C5705-EEB3-4D14-8961-095A79CCB347}"/>
              </a:ext>
            </a:extLst>
          </p:cNvPr>
          <p:cNvSpPr>
            <a:spLocks noGrp="1"/>
          </p:cNvSpPr>
          <p:nvPr>
            <p:ph type="title"/>
          </p:nvPr>
        </p:nvSpPr>
        <p:spPr/>
        <p:txBody>
          <a:bodyPr/>
          <a:lstStyle/>
          <a:p>
            <a:r>
              <a:rPr lang="pl-PL" dirty="0"/>
              <a:t>Hugo Kołłątaj </a:t>
            </a:r>
          </a:p>
        </p:txBody>
      </p:sp>
      <p:sp>
        <p:nvSpPr>
          <p:cNvPr id="3" name="Symbol zastępczy zawartości 2">
            <a:extLst>
              <a:ext uri="{FF2B5EF4-FFF2-40B4-BE49-F238E27FC236}">
                <a16:creationId xmlns:a16="http://schemas.microsoft.com/office/drawing/2014/main" xmlns="" id="{E9C37889-7A95-4327-96B7-852EA65C2449}"/>
              </a:ext>
            </a:extLst>
          </p:cNvPr>
          <p:cNvSpPr>
            <a:spLocks noGrp="1"/>
          </p:cNvSpPr>
          <p:nvPr>
            <p:ph idx="1"/>
          </p:nvPr>
        </p:nvSpPr>
        <p:spPr/>
        <p:txBody>
          <a:bodyPr>
            <a:normAutofit fontScale="85000" lnSpcReduction="10000"/>
          </a:bodyPr>
          <a:lstStyle/>
          <a:p>
            <a:r>
              <a:rPr lang="pl-PL" dirty="0"/>
              <a:t>Zajmował się głównie sprawami nauki, oświaty i wychowania. Zabierał stanowczy głos w sprawach politycznych. Na wielu jego spostrzeżeniach budowano postulaty zawarte w reformie 3majowej. </a:t>
            </a:r>
          </a:p>
          <a:p>
            <a:r>
              <a:rPr lang="pl-PL" dirty="0"/>
              <a:t> postulował: </a:t>
            </a:r>
          </a:p>
          <a:p>
            <a:pPr>
              <a:buFontTx/>
              <a:buChar char="-"/>
            </a:pPr>
            <a:r>
              <a:rPr lang="pl-PL" dirty="0"/>
              <a:t>dziedziczność tronu</a:t>
            </a:r>
          </a:p>
          <a:p>
            <a:pPr>
              <a:buFontTx/>
              <a:buChar char="-"/>
            </a:pPr>
            <a:r>
              <a:rPr lang="pl-PL" dirty="0"/>
              <a:t>zniesienie liberum veto</a:t>
            </a:r>
          </a:p>
          <a:p>
            <a:pPr>
              <a:buFontTx/>
              <a:buChar char="-"/>
            </a:pPr>
            <a:r>
              <a:rPr lang="pl-PL" dirty="0"/>
              <a:t>ogólne opodatkowanie</a:t>
            </a:r>
          </a:p>
          <a:p>
            <a:pPr>
              <a:buFontTx/>
              <a:buChar char="-"/>
            </a:pPr>
            <a:r>
              <a:rPr lang="pl-PL" dirty="0"/>
              <a:t>zmniejszenie wpływów magnaterii</a:t>
            </a:r>
          </a:p>
          <a:p>
            <a:pPr>
              <a:buFontTx/>
              <a:buChar char="-"/>
            </a:pPr>
            <a:r>
              <a:rPr lang="pl-PL" dirty="0"/>
              <a:t>sejm gotowy</a:t>
            </a:r>
          </a:p>
          <a:p>
            <a:pPr>
              <a:buFontTx/>
              <a:buChar char="-"/>
            </a:pPr>
            <a:r>
              <a:rPr lang="pl-PL" dirty="0"/>
              <a:t>prawa dla mieszczan</a:t>
            </a:r>
          </a:p>
          <a:p>
            <a:pPr>
              <a:buFontTx/>
              <a:buChar char="-"/>
            </a:pPr>
            <a:r>
              <a:rPr lang="pl-PL" dirty="0"/>
              <a:t>wolność dla chłopstwa (zamiana pańszczyzny na czynsz)</a:t>
            </a:r>
          </a:p>
        </p:txBody>
      </p:sp>
    </p:spTree>
    <p:extLst>
      <p:ext uri="{BB962C8B-B14F-4D97-AF65-F5344CB8AC3E}">
        <p14:creationId xmlns:p14="http://schemas.microsoft.com/office/powerpoint/2010/main" val="119615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6C9D4A0-E910-4BB3-83B8-025DDFCA02A3}"/>
              </a:ext>
            </a:extLst>
          </p:cNvPr>
          <p:cNvSpPr>
            <a:spLocks noGrp="1"/>
          </p:cNvSpPr>
          <p:nvPr>
            <p:ph type="title"/>
          </p:nvPr>
        </p:nvSpPr>
        <p:spPr/>
        <p:txBody>
          <a:bodyPr/>
          <a:lstStyle/>
          <a:p>
            <a:pPr algn="ctr"/>
            <a:r>
              <a:rPr lang="pl-PL" dirty="0"/>
              <a:t>Stanisław </a:t>
            </a:r>
            <a:r>
              <a:rPr lang="pl-PL" dirty="0" err="1"/>
              <a:t>staszic</a:t>
            </a:r>
            <a:r>
              <a:rPr lang="pl-PL" dirty="0"/>
              <a:t> </a:t>
            </a:r>
          </a:p>
        </p:txBody>
      </p:sp>
      <p:pic>
        <p:nvPicPr>
          <p:cNvPr id="4" name="Symbol zastępczy zawartości 3">
            <a:extLst>
              <a:ext uri="{FF2B5EF4-FFF2-40B4-BE49-F238E27FC236}">
                <a16:creationId xmlns:a16="http://schemas.microsoft.com/office/drawing/2014/main" xmlns="" id="{B7794557-D050-46D4-87E7-C5AA2B95D76A}"/>
              </a:ext>
            </a:extLst>
          </p:cNvPr>
          <p:cNvPicPr>
            <a:picLocks noGrp="1" noChangeAspect="1"/>
          </p:cNvPicPr>
          <p:nvPr>
            <p:ph idx="1"/>
          </p:nvPr>
        </p:nvPicPr>
        <p:blipFill>
          <a:blip r:embed="rId2"/>
          <a:stretch>
            <a:fillRect/>
          </a:stretch>
        </p:blipFill>
        <p:spPr>
          <a:xfrm>
            <a:off x="5525294" y="2906712"/>
            <a:ext cx="1933575" cy="2371725"/>
          </a:xfrm>
          <a:prstGeom prst="rect">
            <a:avLst/>
          </a:prstGeom>
        </p:spPr>
      </p:pic>
    </p:spTree>
    <p:extLst>
      <p:ext uri="{BB962C8B-B14F-4D97-AF65-F5344CB8AC3E}">
        <p14:creationId xmlns:p14="http://schemas.microsoft.com/office/powerpoint/2010/main" val="313641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F260FA6-3CFE-4DF1-BC6E-0B443BD546C4}"/>
              </a:ext>
            </a:extLst>
          </p:cNvPr>
          <p:cNvSpPr>
            <a:spLocks noGrp="1"/>
          </p:cNvSpPr>
          <p:nvPr>
            <p:ph type="title"/>
          </p:nvPr>
        </p:nvSpPr>
        <p:spPr/>
        <p:txBody>
          <a:bodyPr/>
          <a:lstStyle/>
          <a:p>
            <a:r>
              <a:rPr lang="pl-PL" dirty="0"/>
              <a:t>Stanisław </a:t>
            </a:r>
            <a:r>
              <a:rPr lang="pl-PL" dirty="0" err="1"/>
              <a:t>staszic</a:t>
            </a:r>
            <a:r>
              <a:rPr lang="pl-PL" dirty="0"/>
              <a:t> </a:t>
            </a:r>
          </a:p>
        </p:txBody>
      </p:sp>
      <p:sp>
        <p:nvSpPr>
          <p:cNvPr id="3" name="Symbol zastępczy zawartości 2">
            <a:extLst>
              <a:ext uri="{FF2B5EF4-FFF2-40B4-BE49-F238E27FC236}">
                <a16:creationId xmlns:a16="http://schemas.microsoft.com/office/drawing/2014/main" xmlns="" id="{80BC64A2-86B5-41A2-9340-6DCE0C225DFC}"/>
              </a:ext>
            </a:extLst>
          </p:cNvPr>
          <p:cNvSpPr>
            <a:spLocks noGrp="1"/>
          </p:cNvSpPr>
          <p:nvPr>
            <p:ph idx="1"/>
          </p:nvPr>
        </p:nvSpPr>
        <p:spPr/>
        <p:txBody>
          <a:bodyPr/>
          <a:lstStyle/>
          <a:p>
            <a:r>
              <a:rPr lang="pl-PL" dirty="0"/>
              <a:t>Pochodził z rodziny mieszczańskiej; </a:t>
            </a:r>
          </a:p>
          <a:p>
            <a:r>
              <a:rPr lang="pl-PL" dirty="0"/>
              <a:t>Należał do stanu duchownego (czy zwróciliście uwagę jak wiele osób wykształconych, nadal w tych czasach wywodziło się z duchowieństwa?); </a:t>
            </a:r>
          </a:p>
          <a:p>
            <a:r>
              <a:rPr lang="pl-PL" dirty="0"/>
              <a:t>Ciekawostka: Stanisław Staszic był nietypowym przedstawicielem duchowieństwa: nie nosił sutanny, nie odprawiał mszy, a w swoich pismach otwarcie deklarował deizm (czy wiesz czym jest deizm? – to druga z zagadek, które mam dla Ciebie do rozwiązania w dzisiejszej prezentacji).</a:t>
            </a:r>
          </a:p>
          <a:p>
            <a:r>
              <a:rPr lang="pl-PL" dirty="0"/>
              <a:t>Jest autorem licznych dzieł i przekładów dzieł twórców oświecenia europejskiego, napisał m.in. Uwagi nad życiem Jana Zamoyskiego.</a:t>
            </a:r>
          </a:p>
        </p:txBody>
      </p:sp>
    </p:spTree>
    <p:extLst>
      <p:ext uri="{BB962C8B-B14F-4D97-AF65-F5344CB8AC3E}">
        <p14:creationId xmlns:p14="http://schemas.microsoft.com/office/powerpoint/2010/main" val="3533775687"/>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412429"/>
      </a:dk2>
      <a:lt2>
        <a:srgbClr val="E5E2E8"/>
      </a:lt2>
      <a:accent1>
        <a:srgbClr val="69B320"/>
      </a:accent1>
      <a:accent2>
        <a:srgbClr val="9CA912"/>
      </a:accent2>
      <a:accent3>
        <a:srgbClr val="D09725"/>
      </a:accent3>
      <a:accent4>
        <a:srgbClr val="D54717"/>
      </a:accent4>
      <a:accent5>
        <a:srgbClr val="E72948"/>
      </a:accent5>
      <a:accent6>
        <a:srgbClr val="D51786"/>
      </a:accent6>
      <a:hlink>
        <a:srgbClr val="C44F4F"/>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106</TotalTime>
  <Words>1335</Words>
  <Application>Microsoft Office PowerPoint</Application>
  <PresentationFormat>Panoramiczny</PresentationFormat>
  <Paragraphs>91</Paragraphs>
  <Slides>28</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28</vt:i4>
      </vt:variant>
    </vt:vector>
  </HeadingPairs>
  <TitlesOfParts>
    <vt:vector size="34" baseType="lpstr">
      <vt:lpstr>Arial</vt:lpstr>
      <vt:lpstr>Avenir Next LT Pro</vt:lpstr>
      <vt:lpstr>Avenir Next LT Pro Light</vt:lpstr>
      <vt:lpstr>Calibri</vt:lpstr>
      <vt:lpstr>Wingdings</vt:lpstr>
      <vt:lpstr>GradientRiseVTI</vt:lpstr>
      <vt:lpstr> kultura polskiego oświecenia </vt:lpstr>
      <vt:lpstr>Cele lekcji </vt:lpstr>
      <vt:lpstr>Literatura okresu oświecenia </vt:lpstr>
      <vt:lpstr>Ignacy Krasicki </vt:lpstr>
      <vt:lpstr>Ignacy Krasicki </vt:lpstr>
      <vt:lpstr>Hugo Kołłątaj </vt:lpstr>
      <vt:lpstr>Hugo Kołłątaj </vt:lpstr>
      <vt:lpstr>Stanisław staszic </vt:lpstr>
      <vt:lpstr>Stanisław staszic </vt:lpstr>
      <vt:lpstr>TEATR NARODOWY </vt:lpstr>
      <vt:lpstr>Powstanie  teatru narodowego</vt:lpstr>
      <vt:lpstr>Cud mniemany, czyli krakowiacy i górale </vt:lpstr>
      <vt:lpstr>Cud mniemany, czyli krakowiacy i górale </vt:lpstr>
      <vt:lpstr>Teatr wielki w warszawie </vt:lpstr>
      <vt:lpstr>Sala Moniuszki </vt:lpstr>
      <vt:lpstr>Sala Moniuszki </vt:lpstr>
      <vt:lpstr>Król Mecenas </vt:lpstr>
      <vt:lpstr>Obiady czwartkowe </vt:lpstr>
      <vt:lpstr>Marcello Bacciarelli  </vt:lpstr>
      <vt:lpstr>Warszawa w dziełach Canaletta </vt:lpstr>
      <vt:lpstr>Klasycyzm  w architekturze i sztuce </vt:lpstr>
      <vt:lpstr>c.d. </vt:lpstr>
      <vt:lpstr>Pałac na wodzie  w łazienkach królewskich </vt:lpstr>
      <vt:lpstr>Teatr na wyspie(Amfiteatr)   w łazienkach królewskich </vt:lpstr>
      <vt:lpstr>Stara pomarańczarnia w łazienkach królewskich </vt:lpstr>
      <vt:lpstr>Reforma szkolnictwa w Polsce </vt:lpstr>
      <vt:lpstr>Ostatnia prosta </vt:lpstr>
      <vt:lpstr>O co w ogóle chodzi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kultura polskiego oświecenia</dc:title>
  <dc:creator>Magdalena Lenart</dc:creator>
  <cp:lastModifiedBy>Paweł</cp:lastModifiedBy>
  <cp:revision>14</cp:revision>
  <dcterms:created xsi:type="dcterms:W3CDTF">2020-04-28T16:10:02Z</dcterms:created>
  <dcterms:modified xsi:type="dcterms:W3CDTF">2020-04-28T18:27:06Z</dcterms:modified>
</cp:coreProperties>
</file>