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74" d="100"/>
          <a:sy n="74" d="100"/>
        </p:scale>
        <p:origin x="4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pl-PL"/>
              <a:t>Kliknij, aby edytować styl</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5/17/2020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pl-PL"/>
              <a:t>Kliknij, aby edytować styl</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5/17/2020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l-PL"/>
              <a:t>Kliknij, aby edytować styl</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5/17/2020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pl-PL"/>
              <a:t>Kliknij, aby edytować styl</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5/17/2020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5/17/2020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5/17/2020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pl-PL"/>
              <a:t>Kliknij, aby edytować styl</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5/17/2020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pl-PL"/>
              <a:t>Kliknij, aby edytować styl</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5/17/2020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5/17/2020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Dby1lfV3ER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D9F3725C-41DD-4A27-899E-D5281102B6CF}"/>
              </a:ext>
            </a:extLst>
          </p:cNvPr>
          <p:cNvSpPr>
            <a:spLocks noGrp="1"/>
          </p:cNvSpPr>
          <p:nvPr>
            <p:ph type="ctrTitle"/>
          </p:nvPr>
        </p:nvSpPr>
        <p:spPr/>
        <p:txBody>
          <a:bodyPr/>
          <a:lstStyle/>
          <a:p>
            <a:r>
              <a:rPr lang="pl-PL" dirty="0">
                <a:latin typeface="Garamond" panose="02020404030301010803" pitchFamily="18" charset="0"/>
              </a:rPr>
              <a:t>HISTORIA </a:t>
            </a:r>
          </a:p>
        </p:txBody>
      </p:sp>
      <p:sp>
        <p:nvSpPr>
          <p:cNvPr id="3" name="Podtytuł 2">
            <a:extLst>
              <a:ext uri="{FF2B5EF4-FFF2-40B4-BE49-F238E27FC236}">
                <a16:creationId xmlns="" xmlns:a16="http://schemas.microsoft.com/office/drawing/2014/main" id="{632DC711-22BF-4228-AAF9-E307947F71B2}"/>
              </a:ext>
            </a:extLst>
          </p:cNvPr>
          <p:cNvSpPr>
            <a:spLocks noGrp="1"/>
          </p:cNvSpPr>
          <p:nvPr>
            <p:ph type="subTitle" idx="1"/>
          </p:nvPr>
        </p:nvSpPr>
        <p:spPr/>
        <p:txBody>
          <a:bodyPr/>
          <a:lstStyle/>
          <a:p>
            <a:r>
              <a:rPr lang="pl-PL" dirty="0">
                <a:latin typeface="Garamond" panose="02020404030301010803" pitchFamily="18" charset="0"/>
              </a:rPr>
              <a:t>KLASA V </a:t>
            </a:r>
          </a:p>
        </p:txBody>
      </p:sp>
    </p:spTree>
    <p:extLst>
      <p:ext uri="{BB962C8B-B14F-4D97-AF65-F5344CB8AC3E}">
        <p14:creationId xmlns:p14="http://schemas.microsoft.com/office/powerpoint/2010/main" val="2877003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1AE8B35F-630D-412F-82B7-2D456AFCC8B9}"/>
              </a:ext>
            </a:extLst>
          </p:cNvPr>
          <p:cNvSpPr>
            <a:spLocks noGrp="1"/>
          </p:cNvSpPr>
          <p:nvPr>
            <p:ph type="title"/>
          </p:nvPr>
        </p:nvSpPr>
        <p:spPr/>
        <p:txBody>
          <a:bodyPr/>
          <a:lstStyle/>
          <a:p>
            <a:pPr algn="ctr"/>
            <a:r>
              <a:rPr lang="pl-PL" dirty="0">
                <a:latin typeface="Garamond" panose="02020404030301010803" pitchFamily="18" charset="0"/>
              </a:rPr>
              <a:t>Kazimierz Sprawiedliwy </a:t>
            </a:r>
          </a:p>
        </p:txBody>
      </p:sp>
      <p:pic>
        <p:nvPicPr>
          <p:cNvPr id="4" name="Symbol zastępczy zawartości 3">
            <a:extLst>
              <a:ext uri="{FF2B5EF4-FFF2-40B4-BE49-F238E27FC236}">
                <a16:creationId xmlns="" xmlns:a16="http://schemas.microsoft.com/office/drawing/2014/main" id="{3CC5482D-014F-4EDC-B278-21E0DC37A4A2}"/>
              </a:ext>
            </a:extLst>
          </p:cNvPr>
          <p:cNvPicPr>
            <a:picLocks noGrp="1" noChangeAspect="1"/>
          </p:cNvPicPr>
          <p:nvPr>
            <p:ph idx="1"/>
          </p:nvPr>
        </p:nvPicPr>
        <p:blipFill>
          <a:blip r:embed="rId2"/>
          <a:stretch>
            <a:fillRect/>
          </a:stretch>
        </p:blipFill>
        <p:spPr>
          <a:xfrm>
            <a:off x="4280452" y="2027583"/>
            <a:ext cx="3193773" cy="2934942"/>
          </a:xfrm>
          <a:prstGeom prst="rect">
            <a:avLst/>
          </a:prstGeom>
        </p:spPr>
      </p:pic>
      <p:cxnSp>
        <p:nvCxnSpPr>
          <p:cNvPr id="6" name="Łącznik prosty 5">
            <a:extLst>
              <a:ext uri="{FF2B5EF4-FFF2-40B4-BE49-F238E27FC236}">
                <a16:creationId xmlns="" xmlns:a16="http://schemas.microsoft.com/office/drawing/2014/main" id="{8E663BFF-DA09-44B6-9FE9-F78E5863BE5B}"/>
              </a:ext>
            </a:extLst>
          </p:cNvPr>
          <p:cNvCxnSpPr>
            <a:cxnSpLocks/>
            <a:stCxn id="4" idx="0"/>
          </p:cNvCxnSpPr>
          <p:nvPr/>
        </p:nvCxnSpPr>
        <p:spPr>
          <a:xfrm>
            <a:off x="5877339" y="2027583"/>
            <a:ext cx="218661" cy="14411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709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B484DBAC-09F5-4B5E-B7C5-1D1D0A5BED7C}"/>
              </a:ext>
            </a:extLst>
          </p:cNvPr>
          <p:cNvSpPr>
            <a:spLocks noGrp="1"/>
          </p:cNvSpPr>
          <p:nvPr>
            <p:ph type="title"/>
          </p:nvPr>
        </p:nvSpPr>
        <p:spPr/>
        <p:txBody>
          <a:bodyPr/>
          <a:lstStyle/>
          <a:p>
            <a:r>
              <a:rPr lang="pl-PL" dirty="0">
                <a:latin typeface="Garamond" panose="02020404030301010803" pitchFamily="18" charset="0"/>
              </a:rPr>
              <a:t>Dalsze rozdrobnienie kraju …</a:t>
            </a:r>
          </a:p>
        </p:txBody>
      </p:sp>
      <p:sp>
        <p:nvSpPr>
          <p:cNvPr id="3" name="Symbol zastępczy zawartości 2">
            <a:extLst>
              <a:ext uri="{FF2B5EF4-FFF2-40B4-BE49-F238E27FC236}">
                <a16:creationId xmlns="" xmlns:a16="http://schemas.microsoft.com/office/drawing/2014/main" id="{46BADB1F-C619-47D3-9045-A412CFAD7CB9}"/>
              </a:ext>
            </a:extLst>
          </p:cNvPr>
          <p:cNvSpPr>
            <a:spLocks noGrp="1"/>
          </p:cNvSpPr>
          <p:nvPr>
            <p:ph idx="1"/>
          </p:nvPr>
        </p:nvSpPr>
        <p:spPr/>
        <p:txBody>
          <a:bodyPr>
            <a:normAutofit/>
          </a:bodyPr>
          <a:lstStyle/>
          <a:p>
            <a:pPr marL="0" indent="0" algn="just">
              <a:buNone/>
            </a:pPr>
            <a:r>
              <a:rPr lang="pl-PL" sz="2400" dirty="0">
                <a:latin typeface="Garamond" panose="02020404030301010803" pitchFamily="18" charset="0"/>
              </a:rPr>
              <a:t>Na początku XIII wieku tron w Krakowie objął syn Kazimierza Sprawiedliwego – Leszek Biały. W 1227 roku książę Leszek Biały zwołał do Gąsawy zjazd książąt oraz możnowładców. Celem tego spotkania było zakończenie sporów między Piastami. Zjazd miał jednak tragiczny finał. Leszek Biały został zamordowany. Wydarzenie to jest uważane za ostateczny upadek władzy zwierzchniej seniora nad pozostałymi Piastami. </a:t>
            </a:r>
          </a:p>
          <a:p>
            <a:pPr marL="0" indent="0" algn="just">
              <a:buNone/>
            </a:pPr>
            <a:r>
              <a:rPr lang="pl-PL" sz="2400" dirty="0">
                <a:latin typeface="Garamond" panose="02020404030301010803" pitchFamily="18" charset="0"/>
              </a:rPr>
              <a:t>Odtąd Polska stała się zbiorem samodzielnych, rywalizujących księstw. Z czasem było ich coraz więcej, ponieważ dzielnice z pokolenia na pokolenie dzielono pomiędzy kolejnych książęcych synów. </a:t>
            </a:r>
          </a:p>
        </p:txBody>
      </p:sp>
    </p:spTree>
    <p:extLst>
      <p:ext uri="{BB962C8B-B14F-4D97-AF65-F5344CB8AC3E}">
        <p14:creationId xmlns:p14="http://schemas.microsoft.com/office/powerpoint/2010/main" val="255489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B5307605-C99E-49EF-80C8-BBD08327B57E}"/>
              </a:ext>
            </a:extLst>
          </p:cNvPr>
          <p:cNvSpPr>
            <a:spLocks noGrp="1"/>
          </p:cNvSpPr>
          <p:nvPr>
            <p:ph type="title"/>
          </p:nvPr>
        </p:nvSpPr>
        <p:spPr/>
        <p:txBody>
          <a:bodyPr/>
          <a:lstStyle/>
          <a:p>
            <a:pPr algn="ctr"/>
            <a:r>
              <a:rPr lang="pl-PL" dirty="0">
                <a:latin typeface="Garamond" panose="02020404030301010803" pitchFamily="18" charset="0"/>
              </a:rPr>
              <a:t>Leszek Biały </a:t>
            </a:r>
          </a:p>
        </p:txBody>
      </p:sp>
      <p:pic>
        <p:nvPicPr>
          <p:cNvPr id="4" name="Symbol zastępczy zawartości 3">
            <a:extLst>
              <a:ext uri="{FF2B5EF4-FFF2-40B4-BE49-F238E27FC236}">
                <a16:creationId xmlns="" xmlns:a16="http://schemas.microsoft.com/office/drawing/2014/main" id="{B663A0F0-E711-497B-849A-EFB0A1821F6F}"/>
              </a:ext>
            </a:extLst>
          </p:cNvPr>
          <p:cNvPicPr>
            <a:picLocks noGrp="1" noChangeAspect="1"/>
          </p:cNvPicPr>
          <p:nvPr>
            <p:ph idx="1"/>
          </p:nvPr>
        </p:nvPicPr>
        <p:blipFill>
          <a:blip r:embed="rId2"/>
          <a:stretch>
            <a:fillRect/>
          </a:stretch>
        </p:blipFill>
        <p:spPr>
          <a:xfrm>
            <a:off x="4174435" y="2279374"/>
            <a:ext cx="3988904" cy="3458817"/>
          </a:xfrm>
          <a:prstGeom prst="rect">
            <a:avLst/>
          </a:prstGeom>
        </p:spPr>
      </p:pic>
    </p:spTree>
    <p:extLst>
      <p:ext uri="{BB962C8B-B14F-4D97-AF65-F5344CB8AC3E}">
        <p14:creationId xmlns:p14="http://schemas.microsoft.com/office/powerpoint/2010/main" val="2273213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6B443AED-934C-4FB3-B279-0C16A032D8C4}"/>
              </a:ext>
            </a:extLst>
          </p:cNvPr>
          <p:cNvSpPr>
            <a:spLocks noGrp="1"/>
          </p:cNvSpPr>
          <p:nvPr>
            <p:ph type="title"/>
          </p:nvPr>
        </p:nvSpPr>
        <p:spPr/>
        <p:txBody>
          <a:bodyPr/>
          <a:lstStyle/>
          <a:p>
            <a:pPr algn="ctr"/>
            <a:r>
              <a:rPr lang="pl-PL" dirty="0">
                <a:latin typeface="Garamond" panose="02020404030301010803" pitchFamily="18" charset="0"/>
              </a:rPr>
              <a:t>Zbrodnia gąsawska </a:t>
            </a:r>
          </a:p>
        </p:txBody>
      </p:sp>
      <p:pic>
        <p:nvPicPr>
          <p:cNvPr id="4" name="Symbol zastępczy zawartości 3">
            <a:extLst>
              <a:ext uri="{FF2B5EF4-FFF2-40B4-BE49-F238E27FC236}">
                <a16:creationId xmlns="" xmlns:a16="http://schemas.microsoft.com/office/drawing/2014/main" id="{A0027181-9E90-489B-9DF6-AFC01A3B96B4}"/>
              </a:ext>
            </a:extLst>
          </p:cNvPr>
          <p:cNvPicPr>
            <a:picLocks noGrp="1" noChangeAspect="1"/>
          </p:cNvPicPr>
          <p:nvPr>
            <p:ph idx="1"/>
          </p:nvPr>
        </p:nvPicPr>
        <p:blipFill>
          <a:blip r:embed="rId2"/>
          <a:stretch>
            <a:fillRect/>
          </a:stretch>
        </p:blipFill>
        <p:spPr>
          <a:xfrm>
            <a:off x="3869636" y="1881809"/>
            <a:ext cx="5552660" cy="4028661"/>
          </a:xfrm>
          <a:prstGeom prst="rect">
            <a:avLst/>
          </a:prstGeom>
        </p:spPr>
      </p:pic>
    </p:spTree>
    <p:extLst>
      <p:ext uri="{BB962C8B-B14F-4D97-AF65-F5344CB8AC3E}">
        <p14:creationId xmlns:p14="http://schemas.microsoft.com/office/powerpoint/2010/main" val="2159255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E62180C3-D110-45C0-8189-2BFB4B47D46E}"/>
              </a:ext>
            </a:extLst>
          </p:cNvPr>
          <p:cNvSpPr>
            <a:spLocks noGrp="1"/>
          </p:cNvSpPr>
          <p:nvPr>
            <p:ph type="title"/>
          </p:nvPr>
        </p:nvSpPr>
        <p:spPr/>
        <p:txBody>
          <a:bodyPr/>
          <a:lstStyle/>
          <a:p>
            <a:pPr algn="ctr"/>
            <a:r>
              <a:rPr lang="pl-PL" dirty="0"/>
              <a:t>Co to właściwie jest</a:t>
            </a:r>
            <a:br>
              <a:rPr lang="pl-PL" dirty="0"/>
            </a:br>
            <a:r>
              <a:rPr lang="pl-PL" dirty="0"/>
              <a:t> </a:t>
            </a:r>
            <a:r>
              <a:rPr lang="pl-PL" b="1" dirty="0"/>
              <a:t>rozbicie dzielnicowe</a:t>
            </a:r>
            <a:r>
              <a:rPr lang="pl-PL" dirty="0"/>
              <a:t>?</a:t>
            </a:r>
          </a:p>
        </p:txBody>
      </p:sp>
      <p:sp>
        <p:nvSpPr>
          <p:cNvPr id="3" name="Symbol zastępczy zawartości 2">
            <a:extLst>
              <a:ext uri="{FF2B5EF4-FFF2-40B4-BE49-F238E27FC236}">
                <a16:creationId xmlns="" xmlns:a16="http://schemas.microsoft.com/office/drawing/2014/main" id="{55525CCB-0CEB-4D3D-8B4C-0736794ADB50}"/>
              </a:ext>
            </a:extLst>
          </p:cNvPr>
          <p:cNvSpPr>
            <a:spLocks noGrp="1"/>
          </p:cNvSpPr>
          <p:nvPr>
            <p:ph idx="1"/>
          </p:nvPr>
        </p:nvSpPr>
        <p:spPr/>
        <p:txBody>
          <a:bodyPr>
            <a:normAutofit/>
          </a:bodyPr>
          <a:lstStyle/>
          <a:p>
            <a:pPr marL="0" indent="0" algn="ctr">
              <a:buNone/>
            </a:pPr>
            <a:endParaRPr lang="pl-PL" sz="4800" i="1" dirty="0">
              <a:latin typeface="Garamond" panose="02020404030301010803" pitchFamily="18" charset="0"/>
            </a:endParaRPr>
          </a:p>
          <a:p>
            <a:pPr marL="0" indent="0" algn="ctr">
              <a:buNone/>
            </a:pPr>
            <a:r>
              <a:rPr lang="pl-PL" sz="4800" i="1" dirty="0">
                <a:latin typeface="Garamond" panose="02020404030301010803" pitchFamily="18" charset="0"/>
              </a:rPr>
              <a:t>Trwający po śmierci Krzywoustego dwustuletni proces stopniowego podziału państwa polskiego nazywamy rozbiciem dzielnicowym. </a:t>
            </a:r>
          </a:p>
        </p:txBody>
      </p:sp>
    </p:spTree>
    <p:extLst>
      <p:ext uri="{BB962C8B-B14F-4D97-AF65-F5344CB8AC3E}">
        <p14:creationId xmlns:p14="http://schemas.microsoft.com/office/powerpoint/2010/main" val="1913406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8C668341-E21F-433C-9FEA-B8F9860309D0}"/>
              </a:ext>
            </a:extLst>
          </p:cNvPr>
          <p:cNvSpPr>
            <a:spLocks noGrp="1"/>
          </p:cNvSpPr>
          <p:nvPr>
            <p:ph type="title"/>
          </p:nvPr>
        </p:nvSpPr>
        <p:spPr/>
        <p:txBody>
          <a:bodyPr/>
          <a:lstStyle/>
          <a:p>
            <a:pPr algn="ctr"/>
            <a:r>
              <a:rPr lang="pl-PL" dirty="0">
                <a:latin typeface="Garamond" panose="02020404030301010803" pitchFamily="18" charset="0"/>
              </a:rPr>
              <a:t/>
            </a:r>
            <a:br>
              <a:rPr lang="pl-PL" dirty="0">
                <a:latin typeface="Garamond" panose="02020404030301010803" pitchFamily="18" charset="0"/>
              </a:rPr>
            </a:br>
            <a:r>
              <a:rPr lang="pl-PL" dirty="0">
                <a:latin typeface="Garamond" panose="02020404030301010803" pitchFamily="18" charset="0"/>
              </a:rPr>
              <a:t>Krzyżacy nad Bałtykiem </a:t>
            </a:r>
          </a:p>
        </p:txBody>
      </p:sp>
      <p:sp>
        <p:nvSpPr>
          <p:cNvPr id="3" name="Symbol zastępczy zawartości 2">
            <a:extLst>
              <a:ext uri="{FF2B5EF4-FFF2-40B4-BE49-F238E27FC236}">
                <a16:creationId xmlns="" xmlns:a16="http://schemas.microsoft.com/office/drawing/2014/main" id="{9AD6C85C-B612-4E0F-95B0-EA15B59ED9AA}"/>
              </a:ext>
            </a:extLst>
          </p:cNvPr>
          <p:cNvSpPr>
            <a:spLocks noGrp="1"/>
          </p:cNvSpPr>
          <p:nvPr>
            <p:ph idx="1"/>
          </p:nvPr>
        </p:nvSpPr>
        <p:spPr/>
        <p:txBody>
          <a:bodyPr>
            <a:normAutofit/>
          </a:bodyPr>
          <a:lstStyle/>
          <a:p>
            <a:pPr marL="0" indent="0" algn="just">
              <a:buNone/>
            </a:pPr>
            <a:r>
              <a:rPr lang="pl-PL" sz="4000" dirty="0">
                <a:latin typeface="Garamond" panose="02020404030301010803" pitchFamily="18" charset="0"/>
              </a:rPr>
              <a:t>W 1226 roku książę mazowiecki Konrad sprowadził do ziemi chełmińskiej zakon krzyżacki. Krzyżacy rozpoczęli stąd podbój pogańskich Prusów. Na zdobytych terenach stworzyli państwo zagrażające polskim księstwom. </a:t>
            </a:r>
          </a:p>
        </p:txBody>
      </p:sp>
    </p:spTree>
    <p:extLst>
      <p:ext uri="{BB962C8B-B14F-4D97-AF65-F5344CB8AC3E}">
        <p14:creationId xmlns:p14="http://schemas.microsoft.com/office/powerpoint/2010/main" val="2941691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E74937AE-171D-4D84-B587-781CE26F38B3}"/>
              </a:ext>
            </a:extLst>
          </p:cNvPr>
          <p:cNvSpPr>
            <a:spLocks noGrp="1"/>
          </p:cNvSpPr>
          <p:nvPr>
            <p:ph type="title"/>
          </p:nvPr>
        </p:nvSpPr>
        <p:spPr/>
        <p:txBody>
          <a:bodyPr/>
          <a:lstStyle/>
          <a:p>
            <a:pPr algn="ctr"/>
            <a:r>
              <a:rPr lang="pl-PL" dirty="0">
                <a:latin typeface="Garamond" panose="02020404030301010803" pitchFamily="18" charset="0"/>
              </a:rPr>
              <a:t>Konrad Mazowiecki </a:t>
            </a:r>
          </a:p>
        </p:txBody>
      </p:sp>
      <p:pic>
        <p:nvPicPr>
          <p:cNvPr id="4" name="Symbol zastępczy zawartości 3">
            <a:extLst>
              <a:ext uri="{FF2B5EF4-FFF2-40B4-BE49-F238E27FC236}">
                <a16:creationId xmlns="" xmlns:a16="http://schemas.microsoft.com/office/drawing/2014/main" id="{5A5B6069-AA38-407C-AA86-6CF61FBC934E}"/>
              </a:ext>
            </a:extLst>
          </p:cNvPr>
          <p:cNvPicPr>
            <a:picLocks noGrp="1" noChangeAspect="1"/>
          </p:cNvPicPr>
          <p:nvPr>
            <p:ph idx="1"/>
          </p:nvPr>
        </p:nvPicPr>
        <p:blipFill>
          <a:blip r:embed="rId2"/>
          <a:stretch>
            <a:fillRect/>
          </a:stretch>
        </p:blipFill>
        <p:spPr>
          <a:xfrm>
            <a:off x="4479236" y="1948070"/>
            <a:ext cx="3379304" cy="3472069"/>
          </a:xfrm>
          <a:prstGeom prst="rect">
            <a:avLst/>
          </a:prstGeom>
        </p:spPr>
      </p:pic>
    </p:spTree>
    <p:extLst>
      <p:ext uri="{BB962C8B-B14F-4D97-AF65-F5344CB8AC3E}">
        <p14:creationId xmlns:p14="http://schemas.microsoft.com/office/powerpoint/2010/main" val="729685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F9E2220C-BA59-43E4-9A35-8EE2BBCF37D8}"/>
              </a:ext>
            </a:extLst>
          </p:cNvPr>
          <p:cNvSpPr>
            <a:spLocks noGrp="1"/>
          </p:cNvSpPr>
          <p:nvPr>
            <p:ph type="title"/>
          </p:nvPr>
        </p:nvSpPr>
        <p:spPr/>
        <p:txBody>
          <a:bodyPr/>
          <a:lstStyle/>
          <a:p>
            <a:pPr algn="ctr"/>
            <a:r>
              <a:rPr lang="pl-PL" dirty="0">
                <a:latin typeface="Garamond" panose="02020404030301010803" pitchFamily="18" charset="0"/>
              </a:rPr>
              <a:t>Krzyżacy </a:t>
            </a:r>
          </a:p>
        </p:txBody>
      </p:sp>
      <p:pic>
        <p:nvPicPr>
          <p:cNvPr id="4" name="Symbol zastępczy zawartości 3">
            <a:extLst>
              <a:ext uri="{FF2B5EF4-FFF2-40B4-BE49-F238E27FC236}">
                <a16:creationId xmlns="" xmlns:a16="http://schemas.microsoft.com/office/drawing/2014/main" id="{56A5CEB1-D3F2-4199-A29E-A42287B97437}"/>
              </a:ext>
            </a:extLst>
          </p:cNvPr>
          <p:cNvPicPr>
            <a:picLocks noGrp="1" noChangeAspect="1"/>
          </p:cNvPicPr>
          <p:nvPr>
            <p:ph idx="1"/>
          </p:nvPr>
        </p:nvPicPr>
        <p:blipFill>
          <a:blip r:embed="rId2"/>
          <a:stretch>
            <a:fillRect/>
          </a:stretch>
        </p:blipFill>
        <p:spPr>
          <a:xfrm>
            <a:off x="4717774" y="2171700"/>
            <a:ext cx="3432313" cy="3294822"/>
          </a:xfrm>
          <a:prstGeom prst="rect">
            <a:avLst/>
          </a:prstGeom>
        </p:spPr>
      </p:pic>
    </p:spTree>
    <p:extLst>
      <p:ext uri="{BB962C8B-B14F-4D97-AF65-F5344CB8AC3E}">
        <p14:creationId xmlns:p14="http://schemas.microsoft.com/office/powerpoint/2010/main" val="3430329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218D1291-F1B9-4249-800F-69513C854A97}"/>
              </a:ext>
            </a:extLst>
          </p:cNvPr>
          <p:cNvSpPr>
            <a:spLocks noGrp="1"/>
          </p:cNvSpPr>
          <p:nvPr>
            <p:ph type="title"/>
          </p:nvPr>
        </p:nvSpPr>
        <p:spPr/>
        <p:txBody>
          <a:bodyPr/>
          <a:lstStyle/>
          <a:p>
            <a:pPr algn="ctr"/>
            <a:r>
              <a:rPr lang="pl-PL" dirty="0"/>
              <a:t>Sprowadzenie Krzyżaków do Polski </a:t>
            </a:r>
          </a:p>
        </p:txBody>
      </p:sp>
      <p:graphicFrame>
        <p:nvGraphicFramePr>
          <p:cNvPr id="4" name="Tabela 4">
            <a:extLst>
              <a:ext uri="{FF2B5EF4-FFF2-40B4-BE49-F238E27FC236}">
                <a16:creationId xmlns="" xmlns:a16="http://schemas.microsoft.com/office/drawing/2014/main" id="{6230AB83-C7F5-4BAA-9D4F-55DAE0D80C6E}"/>
              </a:ext>
            </a:extLst>
          </p:cNvPr>
          <p:cNvGraphicFramePr>
            <a:graphicFrameLocks noGrp="1"/>
          </p:cNvGraphicFramePr>
          <p:nvPr>
            <p:ph idx="1"/>
            <p:extLst>
              <p:ext uri="{D42A27DB-BD31-4B8C-83A1-F6EECF244321}">
                <p14:modId xmlns:p14="http://schemas.microsoft.com/office/powerpoint/2010/main" val="182529729"/>
              </p:ext>
            </p:extLst>
          </p:nvPr>
        </p:nvGraphicFramePr>
        <p:xfrm>
          <a:off x="1371600" y="2286000"/>
          <a:ext cx="9601197" cy="1833880"/>
        </p:xfrm>
        <a:graphic>
          <a:graphicData uri="http://schemas.openxmlformats.org/drawingml/2006/table">
            <a:tbl>
              <a:tblPr firstRow="1" bandRow="1">
                <a:tableStyleId>{5C22544A-7EE6-4342-B048-85BDC9FD1C3A}</a:tableStyleId>
              </a:tblPr>
              <a:tblGrid>
                <a:gridCol w="3200399">
                  <a:extLst>
                    <a:ext uri="{9D8B030D-6E8A-4147-A177-3AD203B41FA5}">
                      <a16:colId xmlns="" xmlns:a16="http://schemas.microsoft.com/office/drawing/2014/main" val="2803820142"/>
                    </a:ext>
                  </a:extLst>
                </a:gridCol>
                <a:gridCol w="3200399">
                  <a:extLst>
                    <a:ext uri="{9D8B030D-6E8A-4147-A177-3AD203B41FA5}">
                      <a16:colId xmlns="" xmlns:a16="http://schemas.microsoft.com/office/drawing/2014/main" val="3762751424"/>
                    </a:ext>
                  </a:extLst>
                </a:gridCol>
                <a:gridCol w="3200399">
                  <a:extLst>
                    <a:ext uri="{9D8B030D-6E8A-4147-A177-3AD203B41FA5}">
                      <a16:colId xmlns="" xmlns:a16="http://schemas.microsoft.com/office/drawing/2014/main" val="1391821856"/>
                    </a:ext>
                  </a:extLst>
                </a:gridCol>
              </a:tblGrid>
              <a:tr h="370840">
                <a:tc>
                  <a:txBody>
                    <a:bodyPr/>
                    <a:lstStyle/>
                    <a:p>
                      <a:r>
                        <a:rPr lang="pl-PL" dirty="0"/>
                        <a:t>Przyczyna </a:t>
                      </a:r>
                    </a:p>
                  </a:txBody>
                  <a:tcPr/>
                </a:tc>
                <a:tc>
                  <a:txBody>
                    <a:bodyPr/>
                    <a:lstStyle/>
                    <a:p>
                      <a:r>
                        <a:rPr lang="pl-PL" dirty="0"/>
                        <a:t>Wydarzenie </a:t>
                      </a:r>
                    </a:p>
                  </a:txBody>
                  <a:tcPr/>
                </a:tc>
                <a:tc>
                  <a:txBody>
                    <a:bodyPr/>
                    <a:lstStyle/>
                    <a:p>
                      <a:r>
                        <a:rPr lang="pl-PL" dirty="0"/>
                        <a:t>Skutek </a:t>
                      </a:r>
                    </a:p>
                  </a:txBody>
                  <a:tcPr/>
                </a:tc>
                <a:extLst>
                  <a:ext uri="{0D108BD9-81ED-4DB2-BD59-A6C34878D82A}">
                    <a16:rowId xmlns="" xmlns:a16="http://schemas.microsoft.com/office/drawing/2014/main" val="3426742540"/>
                  </a:ext>
                </a:extLst>
              </a:tr>
              <a:tr h="370840">
                <a:tc>
                  <a:txBody>
                    <a:bodyPr/>
                    <a:lstStyle/>
                    <a:p>
                      <a:pPr marL="285750" indent="-285750">
                        <a:buFontTx/>
                        <a:buChar char="-"/>
                      </a:pPr>
                      <a:r>
                        <a:rPr lang="pl-PL" dirty="0"/>
                        <a:t>Najazdy pogańskich Prusów na Mazowsze; </a:t>
                      </a:r>
                    </a:p>
                    <a:p>
                      <a:pPr marL="285750" indent="-285750">
                        <a:buFontTx/>
                        <a:buChar char="-"/>
                      </a:pPr>
                      <a:r>
                        <a:rPr lang="pl-PL" dirty="0"/>
                        <a:t>Dążenie Piastów do chrystianizacji Prusów; </a:t>
                      </a:r>
                    </a:p>
                  </a:txBody>
                  <a:tcPr/>
                </a:tc>
                <a:tc>
                  <a:txBody>
                    <a:bodyPr/>
                    <a:lstStyle/>
                    <a:p>
                      <a:r>
                        <a:rPr lang="pl-PL" dirty="0"/>
                        <a:t>Konrad Mazowiecki sprowadza Krzyżaków do ziemi chełmińskiej w 1226 roku </a:t>
                      </a:r>
                    </a:p>
                  </a:txBody>
                  <a:tcPr/>
                </a:tc>
                <a:tc>
                  <a:txBody>
                    <a:bodyPr/>
                    <a:lstStyle/>
                    <a:p>
                      <a:pPr marL="285750" indent="-285750">
                        <a:buFontTx/>
                        <a:buChar char="-"/>
                      </a:pPr>
                      <a:r>
                        <a:rPr lang="pl-PL" dirty="0"/>
                        <a:t>Podbicie Prus przez Krzyżaków; </a:t>
                      </a:r>
                    </a:p>
                    <a:p>
                      <a:pPr marL="285750" indent="-285750">
                        <a:buFontTx/>
                        <a:buChar char="-"/>
                      </a:pPr>
                      <a:r>
                        <a:rPr lang="pl-PL" dirty="0"/>
                        <a:t>Powstania niezależnego państwa zakonu krzyżackiego </a:t>
                      </a:r>
                    </a:p>
                  </a:txBody>
                  <a:tcPr/>
                </a:tc>
                <a:extLst>
                  <a:ext uri="{0D108BD9-81ED-4DB2-BD59-A6C34878D82A}">
                    <a16:rowId xmlns="" xmlns:a16="http://schemas.microsoft.com/office/drawing/2014/main" val="2547154637"/>
                  </a:ext>
                </a:extLst>
              </a:tr>
            </a:tbl>
          </a:graphicData>
        </a:graphic>
      </p:graphicFrame>
    </p:spTree>
    <p:extLst>
      <p:ext uri="{BB962C8B-B14F-4D97-AF65-F5344CB8AC3E}">
        <p14:creationId xmlns:p14="http://schemas.microsoft.com/office/powerpoint/2010/main" val="904548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5EEEB5F0-5BC4-4DF4-9584-866FF3C13B14}"/>
              </a:ext>
            </a:extLst>
          </p:cNvPr>
          <p:cNvSpPr>
            <a:spLocks noGrp="1"/>
          </p:cNvSpPr>
          <p:nvPr>
            <p:ph type="title"/>
          </p:nvPr>
        </p:nvSpPr>
        <p:spPr/>
        <p:txBody>
          <a:bodyPr/>
          <a:lstStyle/>
          <a:p>
            <a:pPr algn="ctr"/>
            <a:r>
              <a:rPr lang="pl-PL" dirty="0"/>
              <a:t>Zamek krzyżacki  w Malborku </a:t>
            </a:r>
          </a:p>
        </p:txBody>
      </p:sp>
      <p:pic>
        <p:nvPicPr>
          <p:cNvPr id="4" name="Symbol zastępczy zawartości 3">
            <a:extLst>
              <a:ext uri="{FF2B5EF4-FFF2-40B4-BE49-F238E27FC236}">
                <a16:creationId xmlns="" xmlns:a16="http://schemas.microsoft.com/office/drawing/2014/main" id="{3A4E442F-D87B-4DE7-8D64-3A253F4BBA82}"/>
              </a:ext>
            </a:extLst>
          </p:cNvPr>
          <p:cNvPicPr>
            <a:picLocks noGrp="1" noChangeAspect="1"/>
          </p:cNvPicPr>
          <p:nvPr>
            <p:ph idx="1"/>
          </p:nvPr>
        </p:nvPicPr>
        <p:blipFill>
          <a:blip r:embed="rId2"/>
          <a:stretch>
            <a:fillRect/>
          </a:stretch>
        </p:blipFill>
        <p:spPr>
          <a:xfrm>
            <a:off x="4333461" y="2171700"/>
            <a:ext cx="4346713" cy="2776537"/>
          </a:xfrm>
          <a:prstGeom prst="rect">
            <a:avLst/>
          </a:prstGeom>
        </p:spPr>
      </p:pic>
    </p:spTree>
    <p:extLst>
      <p:ext uri="{BB962C8B-B14F-4D97-AF65-F5344CB8AC3E}">
        <p14:creationId xmlns:p14="http://schemas.microsoft.com/office/powerpoint/2010/main" val="331447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822E794E-3B81-4351-A24D-15E32780FE6B}"/>
              </a:ext>
            </a:extLst>
          </p:cNvPr>
          <p:cNvSpPr>
            <a:spLocks noGrp="1"/>
          </p:cNvSpPr>
          <p:nvPr>
            <p:ph type="title"/>
          </p:nvPr>
        </p:nvSpPr>
        <p:spPr/>
        <p:txBody>
          <a:bodyPr/>
          <a:lstStyle/>
          <a:p>
            <a:pPr algn="ctr"/>
            <a:r>
              <a:rPr lang="pl-PL" dirty="0">
                <a:latin typeface="Garamond" panose="02020404030301010803" pitchFamily="18" charset="0"/>
              </a:rPr>
              <a:t>Temat lekcji: </a:t>
            </a:r>
            <a:br>
              <a:rPr lang="pl-PL" dirty="0">
                <a:latin typeface="Garamond" panose="02020404030301010803" pitchFamily="18" charset="0"/>
              </a:rPr>
            </a:br>
            <a:r>
              <a:rPr lang="pl-PL" dirty="0">
                <a:latin typeface="Garamond" panose="02020404030301010803" pitchFamily="18" charset="0"/>
              </a:rPr>
              <a:t>Rozbicie dzielnicowe</a:t>
            </a:r>
          </a:p>
        </p:txBody>
      </p:sp>
      <p:pic>
        <p:nvPicPr>
          <p:cNvPr id="4" name="Symbol zastępczy zawartości 3">
            <a:extLst>
              <a:ext uri="{FF2B5EF4-FFF2-40B4-BE49-F238E27FC236}">
                <a16:creationId xmlns="" xmlns:a16="http://schemas.microsoft.com/office/drawing/2014/main" id="{53C14F55-6353-42CF-9A32-743C26B4ED57}"/>
              </a:ext>
            </a:extLst>
          </p:cNvPr>
          <p:cNvPicPr>
            <a:picLocks noGrp="1" noChangeAspect="1"/>
          </p:cNvPicPr>
          <p:nvPr>
            <p:ph idx="1"/>
          </p:nvPr>
        </p:nvPicPr>
        <p:blipFill>
          <a:blip r:embed="rId2"/>
          <a:stretch>
            <a:fillRect/>
          </a:stretch>
        </p:blipFill>
        <p:spPr>
          <a:xfrm>
            <a:off x="3114675" y="1871663"/>
            <a:ext cx="6400800" cy="4986337"/>
          </a:xfrm>
          <a:prstGeom prst="rect">
            <a:avLst/>
          </a:prstGeom>
        </p:spPr>
      </p:pic>
    </p:spTree>
    <p:extLst>
      <p:ext uri="{BB962C8B-B14F-4D97-AF65-F5344CB8AC3E}">
        <p14:creationId xmlns:p14="http://schemas.microsoft.com/office/powerpoint/2010/main" val="1942848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5C8150C6-A671-4C60-BC16-45EEAE82AA67}"/>
              </a:ext>
            </a:extLst>
          </p:cNvPr>
          <p:cNvSpPr>
            <a:spLocks noGrp="1"/>
          </p:cNvSpPr>
          <p:nvPr>
            <p:ph type="title"/>
          </p:nvPr>
        </p:nvSpPr>
        <p:spPr/>
        <p:txBody>
          <a:bodyPr/>
          <a:lstStyle/>
          <a:p>
            <a:pPr algn="ctr"/>
            <a:r>
              <a:rPr lang="pl-PL" dirty="0"/>
              <a:t>Zamek krzyżacki w Malborku </a:t>
            </a:r>
          </a:p>
        </p:txBody>
      </p:sp>
      <p:pic>
        <p:nvPicPr>
          <p:cNvPr id="4" name="Symbol zastępczy zawartości 3">
            <a:extLst>
              <a:ext uri="{FF2B5EF4-FFF2-40B4-BE49-F238E27FC236}">
                <a16:creationId xmlns="" xmlns:a16="http://schemas.microsoft.com/office/drawing/2014/main" id="{411819A9-CFFA-4AC9-AC53-73044F7B8C00}"/>
              </a:ext>
            </a:extLst>
          </p:cNvPr>
          <p:cNvPicPr>
            <a:picLocks noGrp="1" noChangeAspect="1"/>
          </p:cNvPicPr>
          <p:nvPr>
            <p:ph idx="1"/>
          </p:nvPr>
        </p:nvPicPr>
        <p:blipFill>
          <a:blip r:embed="rId2"/>
          <a:stretch>
            <a:fillRect/>
          </a:stretch>
        </p:blipFill>
        <p:spPr>
          <a:xfrm>
            <a:off x="3220278" y="2171700"/>
            <a:ext cx="6042992" cy="4000500"/>
          </a:xfrm>
          <a:prstGeom prst="rect">
            <a:avLst/>
          </a:prstGeom>
        </p:spPr>
      </p:pic>
    </p:spTree>
    <p:extLst>
      <p:ext uri="{BB962C8B-B14F-4D97-AF65-F5344CB8AC3E}">
        <p14:creationId xmlns:p14="http://schemas.microsoft.com/office/powerpoint/2010/main" val="691326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8C9A046F-D9A5-4BA3-A5CE-B56C0119227F}"/>
              </a:ext>
            </a:extLst>
          </p:cNvPr>
          <p:cNvSpPr>
            <a:spLocks noGrp="1"/>
          </p:cNvSpPr>
          <p:nvPr>
            <p:ph type="title"/>
          </p:nvPr>
        </p:nvSpPr>
        <p:spPr/>
        <p:txBody>
          <a:bodyPr/>
          <a:lstStyle/>
          <a:p>
            <a:r>
              <a:rPr lang="pl-PL" dirty="0">
                <a:latin typeface="Garamond" panose="02020404030301010803" pitchFamily="18" charset="0"/>
              </a:rPr>
              <a:t>Skutki rozbicia dzielnicowego: </a:t>
            </a:r>
          </a:p>
        </p:txBody>
      </p:sp>
      <p:sp>
        <p:nvSpPr>
          <p:cNvPr id="3" name="Symbol zastępczy zawartości 2">
            <a:extLst>
              <a:ext uri="{FF2B5EF4-FFF2-40B4-BE49-F238E27FC236}">
                <a16:creationId xmlns="" xmlns:a16="http://schemas.microsoft.com/office/drawing/2014/main" id="{F314826B-CC73-4507-9BAB-9D8CB3590BBB}"/>
              </a:ext>
            </a:extLst>
          </p:cNvPr>
          <p:cNvSpPr>
            <a:spLocks noGrp="1"/>
          </p:cNvSpPr>
          <p:nvPr>
            <p:ph idx="1"/>
          </p:nvPr>
        </p:nvSpPr>
        <p:spPr/>
        <p:txBody>
          <a:bodyPr/>
          <a:lstStyle/>
          <a:p>
            <a:pPr>
              <a:buFont typeface="Arial" panose="020B0604020202020204" pitchFamily="34" charset="0"/>
              <a:buChar char="•"/>
            </a:pPr>
            <a:r>
              <a:rPr lang="pl-PL" sz="3200" dirty="0">
                <a:latin typeface="Garamond" panose="02020404030301010803" pitchFamily="18" charset="0"/>
              </a:rPr>
              <a:t>Brak znaczenia Piastów na arenie międzynarodowej; </a:t>
            </a:r>
          </a:p>
          <a:p>
            <a:pPr>
              <a:buFont typeface="Arial" panose="020B0604020202020204" pitchFamily="34" charset="0"/>
              <a:buChar char="•"/>
            </a:pPr>
            <a:r>
              <a:rPr lang="pl-PL" sz="3200" dirty="0">
                <a:latin typeface="Garamond" panose="02020404030301010803" pitchFamily="18" charset="0"/>
              </a:rPr>
              <a:t>Utrata Pomorza Zachodniego, Pomorza Gdańskiego oraz kilku przygranicznych terenów; </a:t>
            </a:r>
          </a:p>
          <a:p>
            <a:pPr>
              <a:buFont typeface="Arial" panose="020B0604020202020204" pitchFamily="34" charset="0"/>
              <a:buChar char="•"/>
            </a:pPr>
            <a:r>
              <a:rPr lang="pl-PL" sz="3200" dirty="0">
                <a:latin typeface="Garamond" panose="02020404030301010803" pitchFamily="18" charset="0"/>
              </a:rPr>
              <a:t>Powstanie silnego Państwa Krzyżackiego; </a:t>
            </a:r>
          </a:p>
          <a:p>
            <a:pPr>
              <a:buFont typeface="Arial" panose="020B0604020202020204" pitchFamily="34" charset="0"/>
              <a:buChar char="•"/>
            </a:pPr>
            <a:r>
              <a:rPr lang="pl-PL" sz="3200" dirty="0">
                <a:latin typeface="Garamond" panose="02020404030301010803" pitchFamily="18" charset="0"/>
              </a:rPr>
              <a:t>Nasilenie się obcych najazdów na ziemię polskie (w tym najazdy tatarskie, które pustoszyły polskie ziemie); </a:t>
            </a:r>
          </a:p>
          <a:p>
            <a:pPr>
              <a:buFont typeface="Arial" panose="020B0604020202020204" pitchFamily="34" charset="0"/>
              <a:buChar char="•"/>
            </a:pPr>
            <a:endParaRPr lang="pl-PL" sz="3200" dirty="0">
              <a:latin typeface="Garamond" panose="02020404030301010803" pitchFamily="18" charset="0"/>
            </a:endParaRPr>
          </a:p>
          <a:p>
            <a:pPr>
              <a:buFont typeface="Arial" panose="020B0604020202020204" pitchFamily="34" charset="0"/>
              <a:buChar char="•"/>
            </a:pPr>
            <a:endParaRPr lang="pl-PL" dirty="0"/>
          </a:p>
          <a:p>
            <a:pPr>
              <a:buFont typeface="Arial" panose="020B0604020202020204" pitchFamily="34" charset="0"/>
              <a:buChar char="•"/>
            </a:pPr>
            <a:endParaRPr lang="pl-PL" dirty="0"/>
          </a:p>
        </p:txBody>
      </p:sp>
    </p:spTree>
    <p:extLst>
      <p:ext uri="{BB962C8B-B14F-4D97-AF65-F5344CB8AC3E}">
        <p14:creationId xmlns:p14="http://schemas.microsoft.com/office/powerpoint/2010/main" val="2977159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1C1D0507-F3C2-485B-A4D7-D50F34A6A004}"/>
              </a:ext>
            </a:extLst>
          </p:cNvPr>
          <p:cNvSpPr>
            <a:spLocks noGrp="1"/>
          </p:cNvSpPr>
          <p:nvPr>
            <p:ph type="title"/>
          </p:nvPr>
        </p:nvSpPr>
        <p:spPr/>
        <p:txBody>
          <a:bodyPr/>
          <a:lstStyle/>
          <a:p>
            <a:pPr algn="ctr"/>
            <a:r>
              <a:rPr lang="pl-PL" dirty="0">
                <a:latin typeface="Garamond" panose="02020404030301010803" pitchFamily="18" charset="0"/>
              </a:rPr>
              <a:t>Najazd mongolski </a:t>
            </a:r>
          </a:p>
        </p:txBody>
      </p:sp>
      <p:sp>
        <p:nvSpPr>
          <p:cNvPr id="3" name="Symbol zastępczy zawartości 2">
            <a:extLst>
              <a:ext uri="{FF2B5EF4-FFF2-40B4-BE49-F238E27FC236}">
                <a16:creationId xmlns="" xmlns:a16="http://schemas.microsoft.com/office/drawing/2014/main" id="{41FC88A4-516E-4A4B-8ACF-3276D06CD8CE}"/>
              </a:ext>
            </a:extLst>
          </p:cNvPr>
          <p:cNvSpPr>
            <a:spLocks noGrp="1"/>
          </p:cNvSpPr>
          <p:nvPr>
            <p:ph idx="1"/>
          </p:nvPr>
        </p:nvSpPr>
        <p:spPr/>
        <p:txBody>
          <a:bodyPr>
            <a:normAutofit/>
          </a:bodyPr>
          <a:lstStyle/>
          <a:p>
            <a:pPr marL="0" indent="0" algn="just">
              <a:buNone/>
            </a:pPr>
            <a:r>
              <a:rPr lang="pl-PL" sz="3600" dirty="0">
                <a:latin typeface="Garamond" panose="02020404030301010803" pitchFamily="18" charset="0"/>
              </a:rPr>
              <a:t>W 1241 roku na ziemie polskie najechali Mongołowie. Najeźdźcy spustoszyli południe kraju               i pokonali polskie rycerstwo w bitwie pod Legnicą. W starciu zginął książę Henryk Pobożny. </a:t>
            </a:r>
          </a:p>
        </p:txBody>
      </p:sp>
    </p:spTree>
    <p:extLst>
      <p:ext uri="{BB962C8B-B14F-4D97-AF65-F5344CB8AC3E}">
        <p14:creationId xmlns:p14="http://schemas.microsoft.com/office/powerpoint/2010/main" val="1265081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ABB09FFB-A10B-4E28-A149-2F02B2B902B5}"/>
              </a:ext>
            </a:extLst>
          </p:cNvPr>
          <p:cNvSpPr>
            <a:spLocks noGrp="1"/>
          </p:cNvSpPr>
          <p:nvPr>
            <p:ph type="title"/>
          </p:nvPr>
        </p:nvSpPr>
        <p:spPr/>
        <p:txBody>
          <a:bodyPr/>
          <a:lstStyle/>
          <a:p>
            <a:pPr algn="ctr"/>
            <a:r>
              <a:rPr lang="pl-PL" dirty="0">
                <a:latin typeface="Garamond" panose="02020404030301010803" pitchFamily="18" charset="0"/>
              </a:rPr>
              <a:t>Bitwa pod Legnicą </a:t>
            </a:r>
          </a:p>
        </p:txBody>
      </p:sp>
      <p:pic>
        <p:nvPicPr>
          <p:cNvPr id="4" name="Symbol zastępczy zawartości 3">
            <a:extLst>
              <a:ext uri="{FF2B5EF4-FFF2-40B4-BE49-F238E27FC236}">
                <a16:creationId xmlns="" xmlns:a16="http://schemas.microsoft.com/office/drawing/2014/main" id="{9D3D486D-EA56-4B11-9F04-E1927864D484}"/>
              </a:ext>
            </a:extLst>
          </p:cNvPr>
          <p:cNvPicPr>
            <a:picLocks noGrp="1" noChangeAspect="1"/>
          </p:cNvPicPr>
          <p:nvPr>
            <p:ph idx="1"/>
          </p:nvPr>
        </p:nvPicPr>
        <p:blipFill>
          <a:blip r:embed="rId2"/>
          <a:stretch>
            <a:fillRect/>
          </a:stretch>
        </p:blipFill>
        <p:spPr>
          <a:xfrm>
            <a:off x="3988904" y="2040835"/>
            <a:ext cx="4916557" cy="2978840"/>
          </a:xfrm>
          <a:prstGeom prst="rect">
            <a:avLst/>
          </a:prstGeom>
        </p:spPr>
      </p:pic>
    </p:spTree>
    <p:extLst>
      <p:ext uri="{BB962C8B-B14F-4D97-AF65-F5344CB8AC3E}">
        <p14:creationId xmlns:p14="http://schemas.microsoft.com/office/powerpoint/2010/main" val="4201556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7246DEF-B1B1-4224-BA1E-DB6B6DFC3BE6}"/>
              </a:ext>
            </a:extLst>
          </p:cNvPr>
          <p:cNvSpPr>
            <a:spLocks noGrp="1"/>
          </p:cNvSpPr>
          <p:nvPr>
            <p:ph type="title"/>
          </p:nvPr>
        </p:nvSpPr>
        <p:spPr/>
        <p:txBody>
          <a:bodyPr/>
          <a:lstStyle/>
          <a:p>
            <a:pPr algn="ctr"/>
            <a:r>
              <a:rPr lang="pl-PL" dirty="0">
                <a:latin typeface="Garamond" panose="02020404030301010803" pitchFamily="18" charset="0"/>
              </a:rPr>
              <a:t>Henryk II Pobożny </a:t>
            </a:r>
          </a:p>
        </p:txBody>
      </p:sp>
      <p:pic>
        <p:nvPicPr>
          <p:cNvPr id="4" name="Symbol zastępczy zawartości 3">
            <a:extLst>
              <a:ext uri="{FF2B5EF4-FFF2-40B4-BE49-F238E27FC236}">
                <a16:creationId xmlns="" xmlns:a16="http://schemas.microsoft.com/office/drawing/2014/main" id="{759A4AAA-596F-4B0F-AB99-F454C8B07E37}"/>
              </a:ext>
            </a:extLst>
          </p:cNvPr>
          <p:cNvPicPr>
            <a:picLocks noGrp="1" noChangeAspect="1"/>
          </p:cNvPicPr>
          <p:nvPr>
            <p:ph idx="1"/>
          </p:nvPr>
        </p:nvPicPr>
        <p:blipFill>
          <a:blip r:embed="rId2"/>
          <a:stretch>
            <a:fillRect/>
          </a:stretch>
        </p:blipFill>
        <p:spPr>
          <a:xfrm>
            <a:off x="4002157" y="2516257"/>
            <a:ext cx="4230756" cy="2667000"/>
          </a:xfrm>
          <a:prstGeom prst="rect">
            <a:avLst/>
          </a:prstGeom>
        </p:spPr>
      </p:pic>
    </p:spTree>
    <p:extLst>
      <p:ext uri="{BB962C8B-B14F-4D97-AF65-F5344CB8AC3E}">
        <p14:creationId xmlns:p14="http://schemas.microsoft.com/office/powerpoint/2010/main" val="3636506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8B8FCAD4-8F54-4B86-92E6-27EC34552B56}"/>
              </a:ext>
            </a:extLst>
          </p:cNvPr>
          <p:cNvSpPr>
            <a:spLocks noGrp="1"/>
          </p:cNvSpPr>
          <p:nvPr>
            <p:ph type="title"/>
          </p:nvPr>
        </p:nvSpPr>
        <p:spPr/>
        <p:txBody>
          <a:bodyPr/>
          <a:lstStyle/>
          <a:p>
            <a:r>
              <a:rPr lang="pl-PL" dirty="0">
                <a:latin typeface="Garamond" panose="02020404030301010803" pitchFamily="18" charset="0"/>
              </a:rPr>
              <a:t>Książęce przydomki (I) </a:t>
            </a:r>
          </a:p>
        </p:txBody>
      </p:sp>
      <p:sp>
        <p:nvSpPr>
          <p:cNvPr id="3" name="Symbol zastępczy zawartości 2">
            <a:extLst>
              <a:ext uri="{FF2B5EF4-FFF2-40B4-BE49-F238E27FC236}">
                <a16:creationId xmlns="" xmlns:a16="http://schemas.microsoft.com/office/drawing/2014/main" id="{F033C1C3-662F-4A6C-AA18-76910DBF92EA}"/>
              </a:ext>
            </a:extLst>
          </p:cNvPr>
          <p:cNvSpPr>
            <a:spLocks noGrp="1"/>
          </p:cNvSpPr>
          <p:nvPr>
            <p:ph idx="1"/>
          </p:nvPr>
        </p:nvSpPr>
        <p:spPr>
          <a:xfrm>
            <a:off x="1371600" y="1338470"/>
            <a:ext cx="9601200" cy="4528930"/>
          </a:xfrm>
        </p:spPr>
        <p:txBody>
          <a:bodyPr>
            <a:noAutofit/>
          </a:bodyPr>
          <a:lstStyle/>
          <a:p>
            <a:pPr marL="0" indent="0" algn="just">
              <a:buNone/>
            </a:pPr>
            <a:r>
              <a:rPr lang="pl-PL" sz="1800" i="1" dirty="0">
                <a:latin typeface="Garamond" panose="02020404030301010803" pitchFamily="18" charset="0"/>
              </a:rPr>
              <a:t>,,Laskonogi, </a:t>
            </a:r>
            <a:r>
              <a:rPr lang="pl-PL" sz="1800" i="1" dirty="0" err="1">
                <a:latin typeface="Garamond" panose="02020404030301010803" pitchFamily="18" charset="0"/>
              </a:rPr>
              <a:t>Plątonogi</a:t>
            </a:r>
            <a:r>
              <a:rPr lang="pl-PL" sz="1800" i="1" dirty="0">
                <a:latin typeface="Garamond" panose="02020404030301010803" pitchFamily="18" charset="0"/>
              </a:rPr>
              <a:t>, Kędzierzawy, Wstydliwy – to jedynie część, niekiedy budzących uśmiech na twarzy, przydomków polskich władców. Niektórzy i tak mieli szczęście – ich europejscy </a:t>
            </a:r>
            <a:r>
              <a:rPr lang="pl-PL" sz="1800" i="1" dirty="0" err="1">
                <a:latin typeface="Garamond" panose="02020404030301010803" pitchFamily="18" charset="0"/>
              </a:rPr>
              <a:t>odpowiednicy</a:t>
            </a:r>
            <a:r>
              <a:rPr lang="pl-PL" sz="1800" i="1" dirty="0">
                <a:latin typeface="Garamond" panose="02020404030301010803" pitchFamily="18" charset="0"/>
              </a:rPr>
              <a:t>, jak np. Ludwik Gnuśny, Harald </a:t>
            </a:r>
            <a:r>
              <a:rPr lang="pl-PL" sz="1800" i="1" dirty="0" err="1">
                <a:latin typeface="Garamond" panose="02020404030301010803" pitchFamily="18" charset="0"/>
              </a:rPr>
              <a:t>Sinozęby</a:t>
            </a:r>
            <a:r>
              <a:rPr lang="pl-PL" sz="1800" i="1" dirty="0">
                <a:latin typeface="Garamond" panose="02020404030301010803" pitchFamily="18" charset="0"/>
              </a:rPr>
              <a:t>, Swen </a:t>
            </a:r>
            <a:r>
              <a:rPr lang="pl-PL" sz="1800" i="1" dirty="0" err="1">
                <a:latin typeface="Garamond" panose="02020404030301010803" pitchFamily="18" charset="0"/>
              </a:rPr>
              <a:t>Widłobrody</a:t>
            </a:r>
            <a:r>
              <a:rPr lang="pl-PL" sz="1800" i="1" dirty="0">
                <a:latin typeface="Garamond" panose="02020404030301010803" pitchFamily="18" charset="0"/>
              </a:rPr>
              <a:t> czy Mehmed Tłuścioch – dziś byliby obiektami drwin. Ciekawe, co by na to powiedział cesarz rzymski Kaligula, inaczej... „bucik”?</a:t>
            </a:r>
          </a:p>
          <a:p>
            <a:pPr marL="0" indent="0" algn="just">
              <a:buNone/>
            </a:pPr>
            <a:endParaRPr lang="pl-PL" sz="1800" i="1" dirty="0">
              <a:latin typeface="Garamond" panose="02020404030301010803" pitchFamily="18" charset="0"/>
            </a:endParaRPr>
          </a:p>
          <a:p>
            <a:pPr marL="0" indent="0" algn="just">
              <a:buNone/>
            </a:pPr>
            <a:r>
              <a:rPr lang="pl-PL" sz="1800" i="1" dirty="0">
                <a:latin typeface="Garamond" panose="02020404030301010803" pitchFamily="18" charset="0"/>
              </a:rPr>
              <a:t>Oczywiście królewskie i książęce przydomki nie wzięły się znikąd. Nie bez powodu obdarzano nimi rządzących, często dla podkreślenia sił witalnych, cech czysto fizycznych. Tak mogło być np. w przypadku Kazimierza Wielkiego, który – jak na swoje czasy – wzrost miał doprawdy niebywały. Gdy w 1869 roku badaniom poddano królewski szkielet, okazało się, że liczy przeszło 183 cm długości (!). Postura Kazimierza robiła wrażenie, ale i tak „nasz” król sporo ustępował sławnemu Karolowi Wielkiemu. Cesarz miał aż 1,92 metra!</a:t>
            </a:r>
          </a:p>
          <a:p>
            <a:pPr marL="0" indent="0" algn="just">
              <a:buNone/>
            </a:pPr>
            <a:endParaRPr lang="pl-PL" sz="1800" i="1" dirty="0">
              <a:latin typeface="Garamond" panose="02020404030301010803" pitchFamily="18" charset="0"/>
            </a:endParaRPr>
          </a:p>
          <a:p>
            <a:pPr marL="0" indent="0" algn="just">
              <a:buNone/>
            </a:pPr>
            <a:r>
              <a:rPr lang="pl-PL" sz="1800" i="1" dirty="0">
                <a:latin typeface="Garamond" panose="02020404030301010803" pitchFamily="18" charset="0"/>
              </a:rPr>
              <a:t>Abstrahując od wzrostu – ostatni z Jagiellonów był wielki, bo wiele dla Królestwa zrobił. Liczne podboje, reformy. W szkołach po dziś dzień uczą o „Polsce murowanej” pod koniec XIV wieku.</a:t>
            </a:r>
          </a:p>
        </p:txBody>
      </p:sp>
    </p:spTree>
    <p:extLst>
      <p:ext uri="{BB962C8B-B14F-4D97-AF65-F5344CB8AC3E}">
        <p14:creationId xmlns:p14="http://schemas.microsoft.com/office/powerpoint/2010/main" val="3941989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EFE32A71-6FA3-44E6-8FC2-B71AF6B99182}"/>
              </a:ext>
            </a:extLst>
          </p:cNvPr>
          <p:cNvSpPr>
            <a:spLocks noGrp="1"/>
          </p:cNvSpPr>
          <p:nvPr>
            <p:ph type="title"/>
          </p:nvPr>
        </p:nvSpPr>
        <p:spPr/>
        <p:txBody>
          <a:bodyPr/>
          <a:lstStyle/>
          <a:p>
            <a:r>
              <a:rPr lang="pl-PL" dirty="0">
                <a:latin typeface="Garamond" panose="02020404030301010803" pitchFamily="18" charset="0"/>
              </a:rPr>
              <a:t>Książęce przydomki (II) </a:t>
            </a:r>
          </a:p>
        </p:txBody>
      </p:sp>
      <p:sp>
        <p:nvSpPr>
          <p:cNvPr id="3" name="Symbol zastępczy zawartości 2">
            <a:extLst>
              <a:ext uri="{FF2B5EF4-FFF2-40B4-BE49-F238E27FC236}">
                <a16:creationId xmlns="" xmlns:a16="http://schemas.microsoft.com/office/drawing/2014/main" id="{6233DB03-2304-4054-B27E-357D88D98340}"/>
              </a:ext>
            </a:extLst>
          </p:cNvPr>
          <p:cNvSpPr>
            <a:spLocks noGrp="1"/>
          </p:cNvSpPr>
          <p:nvPr>
            <p:ph idx="1"/>
          </p:nvPr>
        </p:nvSpPr>
        <p:spPr>
          <a:xfrm>
            <a:off x="1371600" y="1590260"/>
            <a:ext cx="9601200" cy="5830957"/>
          </a:xfrm>
        </p:spPr>
        <p:txBody>
          <a:bodyPr>
            <a:normAutofit fontScale="25000" lnSpcReduction="20000"/>
          </a:bodyPr>
          <a:lstStyle/>
          <a:p>
            <a:pPr marL="0" indent="0" algn="just">
              <a:buNone/>
            </a:pPr>
            <a:r>
              <a:rPr lang="pl-PL" sz="7200" i="1" dirty="0">
                <a:latin typeface="Garamond" panose="02020404030301010803" pitchFamily="18" charset="0"/>
              </a:rPr>
              <a:t>Ale powróćmy do korzeni. Pierwszy poświadczony źródłowo władca z dynastii piastowskiej Mieszko I przydomka się nie doczekał. Nie to, że był mało wybitny. Wprost przeciwnie – sprawił, że Polanie wyszli z wielkopolskich puszcz i zbudowali nawet prężnie działający organizm państwowy. Jego syn Bolesław – ten sam, który gościł samego cesarza Ottona III w Gnieźnie w roku tysięcznym, uważany był za „chrobrego”. Po słowiańsku oznaczało to ni mniej, ni więcej tylko, że jest „dzielny” i „waleczny” (od słowa „</a:t>
            </a:r>
            <a:r>
              <a:rPr lang="pl-PL" sz="7200" i="1" dirty="0" err="1">
                <a:latin typeface="Garamond" panose="02020404030301010803" pitchFamily="18" charset="0"/>
              </a:rPr>
              <a:t>hrabri</a:t>
            </a:r>
            <a:r>
              <a:rPr lang="pl-PL" sz="7200" i="1" dirty="0">
                <a:latin typeface="Garamond" panose="02020404030301010803" pitchFamily="18" charset="0"/>
              </a:rPr>
              <a:t>”). Taki też był w istocie.</a:t>
            </a:r>
          </a:p>
          <a:p>
            <a:pPr marL="0" indent="0" algn="just">
              <a:buNone/>
            </a:pPr>
            <a:endParaRPr lang="pl-PL" sz="7200" i="1" dirty="0">
              <a:latin typeface="Garamond" panose="02020404030301010803" pitchFamily="18" charset="0"/>
            </a:endParaRPr>
          </a:p>
          <a:p>
            <a:pPr marL="0" indent="0" algn="just">
              <a:buNone/>
            </a:pPr>
            <a:r>
              <a:rPr lang="pl-PL" sz="7200" i="1" dirty="0">
                <a:latin typeface="Garamond" panose="02020404030301010803" pitchFamily="18" charset="0"/>
              </a:rPr>
              <a:t>Wnuka Mieszka I – jego imiennika Mieszka II, nazywano Lambertem – ale to nie przezwisko czy też podkreślenie danej cechy charakteru, a chrześcijańskie imię patrona, nadane przy chrzcie. Do jego następcy, co prawda „tylko” księcia Kazimierza, ale jakże zasłużonego, przylgnął przydomek „Odnowiciel”. To on bowiem zrobił dla młodego państwa wiele, gdy wstrząsnęły nim obce najazdy i tzw. reakcja pogańska.</a:t>
            </a:r>
          </a:p>
          <a:p>
            <a:pPr marL="0" indent="0" algn="just">
              <a:buNone/>
            </a:pPr>
            <a:endParaRPr lang="pl-PL" sz="7200" i="1" dirty="0">
              <a:latin typeface="Garamond" panose="02020404030301010803" pitchFamily="18" charset="0"/>
            </a:endParaRPr>
          </a:p>
          <a:p>
            <a:pPr marL="0" indent="0" algn="just">
              <a:buNone/>
            </a:pPr>
            <a:r>
              <a:rPr lang="pl-PL" sz="7200" i="1" dirty="0">
                <a:latin typeface="Garamond" panose="02020404030301010803" pitchFamily="18" charset="0"/>
              </a:rPr>
              <a:t>Następny król – kolejny Bolesław – nie miał „dobrej prasy”. Wincenty Kadłubek, piszący w swojej krakowskiej kancelarii biskup, wytykał mu, jakoby osobiście zabił innego biskupa – Stanisława ze Szczepanowa. Nieco mniej tendencyjny w tej sprawie Gall Anonim wspomniał, że ów męczennik okazał się „zdrajcą” i brał udział w antykrólewskim spisku. Nie rozstrzygając kwestii, stwierdzić należy, że czarna legenda króla przetrwała. Do dziś mówi się o nim dwojako: albo szczodry, czyli nieskąpiący grosza – dobroczyńca, autor licznych fundacji; albo śmiały. Czyli tyle, co zuchwały...</a:t>
            </a:r>
          </a:p>
          <a:p>
            <a:pPr marL="0" indent="0" algn="just">
              <a:buNone/>
            </a:pPr>
            <a:endParaRPr lang="pl-PL" sz="7200" i="1" dirty="0">
              <a:latin typeface="Garamond" panose="02020404030301010803" pitchFamily="18" charset="0"/>
            </a:endParaRPr>
          </a:p>
          <a:p>
            <a:pPr marL="0" indent="0" algn="just">
              <a:buNone/>
            </a:pPr>
            <a:r>
              <a:rPr lang="pl-PL" sz="7200" i="1" dirty="0">
                <a:latin typeface="Garamond" panose="02020404030301010803" pitchFamily="18" charset="0"/>
              </a:rPr>
              <a:t>Warto zatrzymać się dłużej przy Bolesławie Krzywoustym – na jego książęcym dworze tworzył wspomniany wcześniej nieznany z imienia przybysz z Francji (a może z Włoch?). Tradycja nadała jego dobroczyńcy przydomek „Krzywousty”, ale władca nie musiał mieć wcale defektu ust. Możliwe, że złożył krzywoprzysięstwo – np. wówczas, gdy obiecał nie krzywdzić rodzonego brata Zbigniewa, choć później wrzucił go do lochu i... oślepił.</a:t>
            </a:r>
          </a:p>
          <a:p>
            <a:pPr marL="0" indent="0">
              <a:buNone/>
            </a:pPr>
            <a:endParaRPr lang="pl-PL" dirty="0"/>
          </a:p>
        </p:txBody>
      </p:sp>
    </p:spTree>
    <p:extLst>
      <p:ext uri="{BB962C8B-B14F-4D97-AF65-F5344CB8AC3E}">
        <p14:creationId xmlns:p14="http://schemas.microsoft.com/office/powerpoint/2010/main" val="3258904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1ABF4BD0-6220-456D-8C2D-620A7C78FCAA}"/>
              </a:ext>
            </a:extLst>
          </p:cNvPr>
          <p:cNvSpPr>
            <a:spLocks noGrp="1"/>
          </p:cNvSpPr>
          <p:nvPr>
            <p:ph type="title"/>
          </p:nvPr>
        </p:nvSpPr>
        <p:spPr/>
        <p:txBody>
          <a:bodyPr/>
          <a:lstStyle/>
          <a:p>
            <a:r>
              <a:rPr lang="pl-PL" dirty="0">
                <a:latin typeface="Garamond" panose="02020404030301010803" pitchFamily="18" charset="0"/>
              </a:rPr>
              <a:t>Książęce przydomki (III) </a:t>
            </a:r>
          </a:p>
        </p:txBody>
      </p:sp>
      <p:sp>
        <p:nvSpPr>
          <p:cNvPr id="3" name="Symbol zastępczy zawartości 2">
            <a:extLst>
              <a:ext uri="{FF2B5EF4-FFF2-40B4-BE49-F238E27FC236}">
                <a16:creationId xmlns="" xmlns:a16="http://schemas.microsoft.com/office/drawing/2014/main" id="{FC81BB8F-2A01-4AA5-8B3B-446956EA0AC3}"/>
              </a:ext>
            </a:extLst>
          </p:cNvPr>
          <p:cNvSpPr>
            <a:spLocks noGrp="1"/>
          </p:cNvSpPr>
          <p:nvPr>
            <p:ph idx="1"/>
          </p:nvPr>
        </p:nvSpPr>
        <p:spPr>
          <a:xfrm>
            <a:off x="894521" y="1630017"/>
            <a:ext cx="9601200" cy="4316896"/>
          </a:xfrm>
        </p:spPr>
        <p:txBody>
          <a:bodyPr>
            <a:noAutofit/>
          </a:bodyPr>
          <a:lstStyle/>
          <a:p>
            <a:pPr marL="0" indent="0" algn="just">
              <a:buNone/>
            </a:pPr>
            <a:r>
              <a:rPr lang="pl-PL" sz="1800" i="1" dirty="0">
                <a:latin typeface="Garamond" panose="02020404030301010803" pitchFamily="18" charset="0"/>
              </a:rPr>
              <a:t>Czy książę Bolesław Wstydliwy rzeczywiście czerwienił się na widok płci pięknej? Niekoniecznie. Już za młodu złożył śluby czystości ukochanej Kindze, a małżeństwo obojga nigdy nie zostało skonsumowane. Władca tak bardzo szanował kobiety, że daleki był od postrzegania ich li tylko jako obiektów pożądania.</a:t>
            </a:r>
          </a:p>
          <a:p>
            <a:pPr marL="0" indent="0" algn="just">
              <a:buNone/>
            </a:pPr>
            <a:endParaRPr lang="pl-PL" sz="1800" i="1" dirty="0">
              <a:latin typeface="Garamond" panose="02020404030301010803" pitchFamily="18" charset="0"/>
            </a:endParaRPr>
          </a:p>
          <a:p>
            <a:pPr marL="0" indent="0" algn="just">
              <a:buNone/>
            </a:pPr>
            <a:r>
              <a:rPr lang="pl-PL" sz="1800" i="1" dirty="0">
                <a:latin typeface="Garamond" panose="02020404030301010803" pitchFamily="18" charset="0"/>
              </a:rPr>
              <a:t>Władysław Łokietek nie miał łatwo. Nie dość, że rządził świeżo po końcu okresu rozbicia dzielnicowego, to jako ojciec „wielkiego” Kazimierza był człowiekiem zwyczajnie niskim. Ponoć miał nie więcej niż 150 cm wzrostu, czyli... 2,5 łokcia (łokieć – jednostka miary, ok. 60 cm). Łokietek zmarł w sędziwym wieku, mając 73 lata. Jak na epokę średniowiecza, żył naprawdę długo.</a:t>
            </a:r>
          </a:p>
          <a:p>
            <a:pPr marL="0" indent="0" algn="just">
              <a:buNone/>
            </a:pPr>
            <a:endParaRPr lang="pl-PL" sz="1800" i="1" dirty="0">
              <a:latin typeface="Garamond" panose="02020404030301010803" pitchFamily="18" charset="0"/>
            </a:endParaRPr>
          </a:p>
          <a:p>
            <a:pPr marL="0" indent="0" algn="just">
              <a:buNone/>
            </a:pPr>
            <a:r>
              <a:rPr lang="pl-PL" sz="1800" i="1" dirty="0">
                <a:latin typeface="Garamond" panose="02020404030301010803" pitchFamily="18" charset="0"/>
              </a:rPr>
              <a:t>Ale osiem lat dłużej był na ziemskim padole przedostatni z Jagiellonów Zygmunt Stary. Jego syn Zygmunt August był wielce zależny od wpływowej matki, królowej Bony, stąd drwiono z niego, używając pogardliwie przezwiska „</a:t>
            </a:r>
            <a:r>
              <a:rPr lang="pl-PL" sz="1800" i="1" dirty="0" err="1">
                <a:latin typeface="Garamond" panose="02020404030301010803" pitchFamily="18" charset="0"/>
              </a:rPr>
              <a:t>babijana</a:t>
            </a:r>
            <a:r>
              <a:rPr lang="pl-PL" sz="1800" i="1" dirty="0">
                <a:latin typeface="Garamond" panose="02020404030301010803" pitchFamily="18" charset="0"/>
              </a:rPr>
              <a:t>”. Wybór królewskiego syna na tron ogłoszono jeszcze za życia panującego (</a:t>
            </a:r>
            <a:r>
              <a:rPr lang="pl-PL" sz="1800" i="1" dirty="0" err="1">
                <a:latin typeface="Garamond" panose="02020404030301010803" pitchFamily="18" charset="0"/>
              </a:rPr>
              <a:t>vivente</a:t>
            </a:r>
            <a:r>
              <a:rPr lang="pl-PL" sz="1800" i="1" dirty="0">
                <a:latin typeface="Garamond" panose="02020404030301010803" pitchFamily="18" charset="0"/>
              </a:rPr>
              <a:t> </a:t>
            </a:r>
            <a:r>
              <a:rPr lang="pl-PL" sz="1800" i="1" dirty="0" err="1">
                <a:latin typeface="Garamond" panose="02020404030301010803" pitchFamily="18" charset="0"/>
              </a:rPr>
              <a:t>rege</a:t>
            </a:r>
            <a:r>
              <a:rPr lang="pl-PL" sz="1800" i="1" dirty="0">
                <a:latin typeface="Garamond" panose="02020404030301010803" pitchFamily="18" charset="0"/>
              </a:rPr>
              <a:t>) – młody August miał zaledwie 9 lat… Przez kolejnych 18 wiosen rządził jeszcze „stary” władca.</a:t>
            </a:r>
          </a:p>
          <a:p>
            <a:pPr marL="0" indent="0">
              <a:buNone/>
            </a:pPr>
            <a:endParaRPr lang="pl-PL" sz="1600" dirty="0">
              <a:latin typeface="Garamond" panose="02020404030301010803" pitchFamily="18" charset="0"/>
            </a:endParaRPr>
          </a:p>
        </p:txBody>
      </p:sp>
    </p:spTree>
    <p:extLst>
      <p:ext uri="{BB962C8B-B14F-4D97-AF65-F5344CB8AC3E}">
        <p14:creationId xmlns:p14="http://schemas.microsoft.com/office/powerpoint/2010/main" val="2245106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F32A890F-F5A4-444A-9ABB-89353E2122D1}"/>
              </a:ext>
            </a:extLst>
          </p:cNvPr>
          <p:cNvSpPr>
            <a:spLocks noGrp="1"/>
          </p:cNvSpPr>
          <p:nvPr>
            <p:ph type="title"/>
          </p:nvPr>
        </p:nvSpPr>
        <p:spPr/>
        <p:txBody>
          <a:bodyPr/>
          <a:lstStyle/>
          <a:p>
            <a:r>
              <a:rPr lang="pl-PL" dirty="0">
                <a:latin typeface="Garamond" panose="02020404030301010803" pitchFamily="18" charset="0"/>
              </a:rPr>
              <a:t>Książęce przydomki (IV) </a:t>
            </a:r>
          </a:p>
        </p:txBody>
      </p:sp>
      <p:sp>
        <p:nvSpPr>
          <p:cNvPr id="3" name="Symbol zastępczy zawartości 2">
            <a:extLst>
              <a:ext uri="{FF2B5EF4-FFF2-40B4-BE49-F238E27FC236}">
                <a16:creationId xmlns="" xmlns:a16="http://schemas.microsoft.com/office/drawing/2014/main" id="{85F33B51-020A-4DB1-B0DB-374EE081AFCA}"/>
              </a:ext>
            </a:extLst>
          </p:cNvPr>
          <p:cNvSpPr>
            <a:spLocks noGrp="1"/>
          </p:cNvSpPr>
          <p:nvPr>
            <p:ph idx="1"/>
          </p:nvPr>
        </p:nvSpPr>
        <p:spPr>
          <a:xfrm>
            <a:off x="1371600" y="1457739"/>
            <a:ext cx="9601200" cy="4409661"/>
          </a:xfrm>
        </p:spPr>
        <p:txBody>
          <a:bodyPr>
            <a:normAutofit fontScale="85000" lnSpcReduction="20000"/>
          </a:bodyPr>
          <a:lstStyle/>
          <a:p>
            <a:pPr marL="0" indent="0" algn="just">
              <a:buNone/>
            </a:pPr>
            <a:r>
              <a:rPr lang="pl-PL" sz="2600" i="1" dirty="0">
                <a:latin typeface="Garamond" panose="02020404030301010803" pitchFamily="18" charset="0"/>
              </a:rPr>
              <a:t>A i Stanisław Poniatowski, stolnik litewski, ostatni „polski” król, widział w sobie coś z Augusta – pierwszego rzymskiego cesarza.</a:t>
            </a:r>
          </a:p>
          <a:p>
            <a:pPr marL="0" indent="0" algn="just">
              <a:buNone/>
            </a:pPr>
            <a:r>
              <a:rPr lang="pl-PL" sz="2600" i="1" dirty="0">
                <a:latin typeface="Garamond" panose="02020404030301010803" pitchFamily="18" charset="0"/>
              </a:rPr>
              <a:t>– August II Sas od wielkiej siły fizycznej dostał nawet przydomek Mocnego. Za jednym zamachem ścinał on głowy bydlętom (…). W Gdańsku działko, falkonetem zwane, podnosił jak pistolet – charakteryzował króla Zbigniew Gloger, autor „Encyklopedii Staropolskiej”.</a:t>
            </a:r>
          </a:p>
          <a:p>
            <a:pPr marL="0" indent="0" algn="just">
              <a:buNone/>
            </a:pPr>
            <a:endParaRPr lang="pl-PL" sz="2600" i="1" dirty="0">
              <a:latin typeface="Garamond" panose="02020404030301010803" pitchFamily="18" charset="0"/>
            </a:endParaRPr>
          </a:p>
          <a:p>
            <a:pPr marL="0" indent="0" algn="just">
              <a:buNone/>
            </a:pPr>
            <a:r>
              <a:rPr lang="pl-PL" sz="2600" i="1" dirty="0">
                <a:latin typeface="Garamond" panose="02020404030301010803" pitchFamily="18" charset="0"/>
              </a:rPr>
              <a:t>Następca Mocnego – August III, za którego „jadano, pito i popuszczano pasa”, uwielbiał jeść. Historia mogła nadać mu przydomek „Otyły”. Podobnie jak Michałowi Korybutowi Wiśniowieckiemu – „Nieudaczny”. Z kolei jedyny Walezjusz na polskim tronie przezwiska nie miał, bo też zanim jego rządy nieco okrzepły, było już... po wszystkim. Ubrany na zachodnią modłę, wyperfumowany Francuz, niespodziewanie uciekł do ojczyzny. Równie dobrze moglibyśmy dziś mówić o nim… „</a:t>
            </a:r>
            <a:r>
              <a:rPr lang="pl-PL" sz="2600" i="1">
                <a:latin typeface="Garamond" panose="02020404030301010803" pitchFamily="18" charset="0"/>
              </a:rPr>
              <a:t>hipster””.</a:t>
            </a:r>
            <a:endParaRPr lang="pl-PL" sz="2600" i="1" dirty="0">
              <a:latin typeface="Garamond" panose="02020404030301010803" pitchFamily="18" charset="0"/>
            </a:endParaRPr>
          </a:p>
          <a:p>
            <a:pPr marL="0" indent="0">
              <a:buNone/>
            </a:pPr>
            <a:r>
              <a:rPr lang="pl-PL" sz="2600" dirty="0">
                <a:latin typeface="Garamond" panose="02020404030301010803" pitchFamily="18" charset="0"/>
              </a:rPr>
              <a:t>(źródło: https://natemat.pl/152883,platonogi-krzywousty-wstydliwy-skad-sie-wziely-przydomki-polskich-wladcow#)</a:t>
            </a:r>
          </a:p>
          <a:p>
            <a:pPr marL="0" indent="0">
              <a:buNone/>
            </a:pPr>
            <a:endParaRPr lang="pl-PL" dirty="0"/>
          </a:p>
        </p:txBody>
      </p:sp>
    </p:spTree>
    <p:extLst>
      <p:ext uri="{BB962C8B-B14F-4D97-AF65-F5344CB8AC3E}">
        <p14:creationId xmlns:p14="http://schemas.microsoft.com/office/powerpoint/2010/main" val="2096517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4D8991C-FADC-4868-8079-DEC7700CAF44}"/>
              </a:ext>
            </a:extLst>
          </p:cNvPr>
          <p:cNvSpPr>
            <a:spLocks noGrp="1"/>
          </p:cNvSpPr>
          <p:nvPr>
            <p:ph type="title"/>
          </p:nvPr>
        </p:nvSpPr>
        <p:spPr/>
        <p:txBody>
          <a:bodyPr/>
          <a:lstStyle/>
          <a:p>
            <a:r>
              <a:rPr lang="pl-PL" dirty="0">
                <a:latin typeface="Garamond" panose="02020404030301010803" pitchFamily="18" charset="0"/>
              </a:rPr>
              <a:t>Cele lekcji: </a:t>
            </a:r>
          </a:p>
        </p:txBody>
      </p:sp>
      <p:sp>
        <p:nvSpPr>
          <p:cNvPr id="3" name="Symbol zastępczy zawartości 2">
            <a:extLst>
              <a:ext uri="{FF2B5EF4-FFF2-40B4-BE49-F238E27FC236}">
                <a16:creationId xmlns="" xmlns:a16="http://schemas.microsoft.com/office/drawing/2014/main" id="{741E8C5D-208A-45F4-BE10-8340585E35AA}"/>
              </a:ext>
            </a:extLst>
          </p:cNvPr>
          <p:cNvSpPr>
            <a:spLocks noGrp="1"/>
          </p:cNvSpPr>
          <p:nvPr>
            <p:ph idx="1"/>
          </p:nvPr>
        </p:nvSpPr>
        <p:spPr/>
        <p:txBody>
          <a:bodyPr>
            <a:normAutofit/>
          </a:bodyPr>
          <a:lstStyle/>
          <a:p>
            <a:pPr marL="0" indent="0">
              <a:buNone/>
            </a:pPr>
            <a:r>
              <a:rPr lang="pl-PL" sz="3200" dirty="0">
                <a:latin typeface="Garamond" panose="02020404030301010803" pitchFamily="18" charset="0"/>
              </a:rPr>
              <a:t>Chciałabym, abyście po dzisiejszej lekcji: </a:t>
            </a:r>
          </a:p>
          <a:p>
            <a:pPr marL="457200" indent="-457200">
              <a:buAutoNum type="arabicParenR"/>
            </a:pPr>
            <a:r>
              <a:rPr lang="pl-PL" sz="3200" dirty="0">
                <a:latin typeface="Garamond" panose="02020404030301010803" pitchFamily="18" charset="0"/>
              </a:rPr>
              <a:t>Potrafili powiedzieć czym było rozbicie dzielnicowe? </a:t>
            </a:r>
          </a:p>
          <a:p>
            <a:pPr marL="457200" indent="-457200">
              <a:buAutoNum type="arabicParenR"/>
            </a:pPr>
            <a:r>
              <a:rPr lang="pl-PL" sz="3200" dirty="0">
                <a:latin typeface="Garamond" panose="02020404030301010803" pitchFamily="18" charset="0"/>
              </a:rPr>
              <a:t>Kto i w jakim celu sprowadził na ziemie polskie zakon krzyżacki?</a:t>
            </a:r>
          </a:p>
          <a:p>
            <a:pPr marL="457200" indent="-457200">
              <a:buAutoNum type="arabicParenR"/>
            </a:pPr>
            <a:r>
              <a:rPr lang="pl-PL" sz="3200" dirty="0">
                <a:latin typeface="Garamond" panose="02020404030301010803" pitchFamily="18" charset="0"/>
              </a:rPr>
              <a:t>Jakie były skutki rozbicia dzielnicowego? </a:t>
            </a:r>
          </a:p>
        </p:txBody>
      </p:sp>
    </p:spTree>
    <p:extLst>
      <p:ext uri="{BB962C8B-B14F-4D97-AF65-F5344CB8AC3E}">
        <p14:creationId xmlns:p14="http://schemas.microsoft.com/office/powerpoint/2010/main" val="4031841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84B91A75-66FB-4FA6-B5B9-375B002376B5}"/>
              </a:ext>
            </a:extLst>
          </p:cNvPr>
          <p:cNvSpPr>
            <a:spLocks noGrp="1"/>
          </p:cNvSpPr>
          <p:nvPr>
            <p:ph type="title"/>
          </p:nvPr>
        </p:nvSpPr>
        <p:spPr/>
        <p:txBody>
          <a:bodyPr/>
          <a:lstStyle/>
          <a:p>
            <a:pPr algn="ctr"/>
            <a:r>
              <a:rPr lang="pl-PL" dirty="0">
                <a:latin typeface="Garamond" panose="02020404030301010803" pitchFamily="18" charset="0"/>
              </a:rPr>
              <a:t>Synowie Bolesława Krzywoustego</a:t>
            </a:r>
            <a:br>
              <a:rPr lang="pl-PL" dirty="0">
                <a:latin typeface="Garamond" panose="02020404030301010803" pitchFamily="18" charset="0"/>
              </a:rPr>
            </a:br>
            <a:r>
              <a:rPr lang="pl-PL" dirty="0">
                <a:latin typeface="Garamond" panose="02020404030301010803" pitchFamily="18" charset="0"/>
              </a:rPr>
              <a:t> w walce o władze </a:t>
            </a:r>
          </a:p>
        </p:txBody>
      </p:sp>
      <p:sp>
        <p:nvSpPr>
          <p:cNvPr id="3" name="Symbol zastępczy zawartości 2">
            <a:extLst>
              <a:ext uri="{FF2B5EF4-FFF2-40B4-BE49-F238E27FC236}">
                <a16:creationId xmlns="" xmlns:a16="http://schemas.microsoft.com/office/drawing/2014/main" id="{CEF91C2A-0A85-4347-B8AE-55B7AC902C9D}"/>
              </a:ext>
            </a:extLst>
          </p:cNvPr>
          <p:cNvSpPr>
            <a:spLocks noGrp="1"/>
          </p:cNvSpPr>
          <p:nvPr>
            <p:ph idx="1"/>
          </p:nvPr>
        </p:nvSpPr>
        <p:spPr/>
        <p:txBody>
          <a:bodyPr/>
          <a:lstStyle/>
          <a:p>
            <a:pPr marL="0" indent="0" algn="ctr">
              <a:buNone/>
            </a:pPr>
            <a:endParaRPr lang="pl-PL" dirty="0">
              <a:hlinkClick r:id="rId2"/>
            </a:endParaRPr>
          </a:p>
          <a:p>
            <a:pPr marL="0" indent="0">
              <a:buNone/>
            </a:pPr>
            <a:endParaRPr lang="pl-PL" dirty="0"/>
          </a:p>
        </p:txBody>
      </p:sp>
      <p:pic>
        <p:nvPicPr>
          <p:cNvPr id="4" name="Obraz 3">
            <a:extLst>
              <a:ext uri="{FF2B5EF4-FFF2-40B4-BE49-F238E27FC236}">
                <a16:creationId xmlns="" xmlns:a16="http://schemas.microsoft.com/office/drawing/2014/main" id="{2E1CC0E5-45F3-4ADD-85B6-6E9D1C33B1C8}"/>
              </a:ext>
            </a:extLst>
          </p:cNvPr>
          <p:cNvPicPr>
            <a:picLocks noChangeAspect="1"/>
          </p:cNvPicPr>
          <p:nvPr/>
        </p:nvPicPr>
        <p:blipFill>
          <a:blip r:embed="rId3"/>
          <a:stretch>
            <a:fillRect/>
          </a:stretch>
        </p:blipFill>
        <p:spPr>
          <a:xfrm>
            <a:off x="2667000" y="1855304"/>
            <a:ext cx="7417904" cy="5002696"/>
          </a:xfrm>
          <a:prstGeom prst="rect">
            <a:avLst/>
          </a:prstGeom>
        </p:spPr>
      </p:pic>
    </p:spTree>
    <p:extLst>
      <p:ext uri="{BB962C8B-B14F-4D97-AF65-F5344CB8AC3E}">
        <p14:creationId xmlns:p14="http://schemas.microsoft.com/office/powerpoint/2010/main" val="2215607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F04016C0-CFDE-41A3-A90F-AC88CA11ED84}"/>
              </a:ext>
            </a:extLst>
          </p:cNvPr>
          <p:cNvSpPr>
            <a:spLocks noGrp="1"/>
          </p:cNvSpPr>
          <p:nvPr>
            <p:ph type="title"/>
          </p:nvPr>
        </p:nvSpPr>
        <p:spPr/>
        <p:txBody>
          <a:bodyPr/>
          <a:lstStyle/>
          <a:p>
            <a:pPr algn="ctr"/>
            <a:r>
              <a:rPr lang="pl-PL" dirty="0"/>
              <a:t>Synowie Bolesława Krzywoustego</a:t>
            </a:r>
            <a:br>
              <a:rPr lang="pl-PL" dirty="0"/>
            </a:br>
            <a:r>
              <a:rPr lang="pl-PL" dirty="0"/>
              <a:t> w walce o władze </a:t>
            </a:r>
          </a:p>
        </p:txBody>
      </p:sp>
      <p:sp>
        <p:nvSpPr>
          <p:cNvPr id="3" name="Symbol zastępczy zawartości 2">
            <a:extLst>
              <a:ext uri="{FF2B5EF4-FFF2-40B4-BE49-F238E27FC236}">
                <a16:creationId xmlns="" xmlns:a16="http://schemas.microsoft.com/office/drawing/2014/main" id="{1FACA3FC-205F-4DAA-95A6-4CDF48B922BB}"/>
              </a:ext>
            </a:extLst>
          </p:cNvPr>
          <p:cNvSpPr>
            <a:spLocks noGrp="1"/>
          </p:cNvSpPr>
          <p:nvPr>
            <p:ph idx="1"/>
          </p:nvPr>
        </p:nvSpPr>
        <p:spPr/>
        <p:txBody>
          <a:bodyPr>
            <a:noAutofit/>
          </a:bodyPr>
          <a:lstStyle/>
          <a:p>
            <a:pPr marL="0" indent="0">
              <a:buNone/>
            </a:pPr>
            <a:r>
              <a:rPr lang="pl-PL" sz="2400" dirty="0">
                <a:latin typeface="Garamond" panose="02020404030301010803" pitchFamily="18" charset="0"/>
              </a:rPr>
              <a:t>Po śmierci Bolesława Krzywoustego synowie księcia objęli władzę w zapisanych im dzielnicach. </a:t>
            </a:r>
          </a:p>
          <a:p>
            <a:pPr marL="0" indent="0">
              <a:buNone/>
            </a:pPr>
            <a:r>
              <a:rPr lang="pl-PL" sz="2400" dirty="0">
                <a:latin typeface="Garamond" panose="02020404030301010803" pitchFamily="18" charset="0"/>
              </a:rPr>
              <a:t>Przypomnijmy: </a:t>
            </a:r>
          </a:p>
          <a:p>
            <a:pPr>
              <a:buFont typeface="Arial" panose="020B0604020202020204" pitchFamily="34" charset="0"/>
              <a:buChar char="•"/>
            </a:pPr>
            <a:r>
              <a:rPr lang="pl-PL" sz="2400" dirty="0">
                <a:latin typeface="Garamond" panose="02020404030301010803" pitchFamily="18" charset="0"/>
              </a:rPr>
              <a:t>Najstarszy – Władysław, otrzymał Śląsk oraz dzielnicę senioralną z Krakowem; </a:t>
            </a:r>
          </a:p>
          <a:p>
            <a:pPr>
              <a:buFont typeface="Arial" panose="020B0604020202020204" pitchFamily="34" charset="0"/>
              <a:buChar char="•"/>
            </a:pPr>
            <a:r>
              <a:rPr lang="pl-PL" sz="2400" dirty="0">
                <a:latin typeface="Garamond" panose="02020404030301010803" pitchFamily="18" charset="0"/>
              </a:rPr>
              <a:t>Bolesław – miał rządzić Mazowszem;</a:t>
            </a:r>
          </a:p>
          <a:p>
            <a:pPr>
              <a:buFont typeface="Arial" panose="020B0604020202020204" pitchFamily="34" charset="0"/>
              <a:buChar char="•"/>
            </a:pPr>
            <a:r>
              <a:rPr lang="pl-PL" sz="2400" dirty="0">
                <a:latin typeface="Garamond" panose="02020404030301010803" pitchFamily="18" charset="0"/>
              </a:rPr>
              <a:t>Mieszko III – Wielkopolską; </a:t>
            </a:r>
          </a:p>
          <a:p>
            <a:pPr>
              <a:buFont typeface="Arial" panose="020B0604020202020204" pitchFamily="34" charset="0"/>
              <a:buChar char="•"/>
            </a:pPr>
            <a:r>
              <a:rPr lang="pl-PL" sz="2400" dirty="0">
                <a:latin typeface="Garamond" panose="02020404030301010803" pitchFamily="18" charset="0"/>
              </a:rPr>
              <a:t>a Henryk – ziemią sandomierską; </a:t>
            </a:r>
          </a:p>
        </p:txBody>
      </p:sp>
    </p:spTree>
    <p:extLst>
      <p:ext uri="{BB962C8B-B14F-4D97-AF65-F5344CB8AC3E}">
        <p14:creationId xmlns:p14="http://schemas.microsoft.com/office/powerpoint/2010/main" val="3260467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826997B0-605F-4F55-9017-FFE9E5C85E4F}"/>
              </a:ext>
            </a:extLst>
          </p:cNvPr>
          <p:cNvSpPr>
            <a:spLocks noGrp="1"/>
          </p:cNvSpPr>
          <p:nvPr>
            <p:ph type="title"/>
          </p:nvPr>
        </p:nvSpPr>
        <p:spPr/>
        <p:txBody>
          <a:bodyPr/>
          <a:lstStyle/>
          <a:p>
            <a:r>
              <a:rPr lang="pl-PL" dirty="0">
                <a:latin typeface="Garamond" panose="02020404030301010803" pitchFamily="18" charset="0"/>
              </a:rPr>
              <a:t>Pomimo testamentu przyszedł kryzys…</a:t>
            </a:r>
          </a:p>
        </p:txBody>
      </p:sp>
      <p:sp>
        <p:nvSpPr>
          <p:cNvPr id="3" name="Symbol zastępczy zawartości 2">
            <a:extLst>
              <a:ext uri="{FF2B5EF4-FFF2-40B4-BE49-F238E27FC236}">
                <a16:creationId xmlns="" xmlns:a16="http://schemas.microsoft.com/office/drawing/2014/main" id="{C4905353-E100-4887-81D6-803A477E259B}"/>
              </a:ext>
            </a:extLst>
          </p:cNvPr>
          <p:cNvSpPr>
            <a:spLocks noGrp="1"/>
          </p:cNvSpPr>
          <p:nvPr>
            <p:ph idx="1"/>
          </p:nvPr>
        </p:nvSpPr>
        <p:spPr/>
        <p:txBody>
          <a:bodyPr>
            <a:normAutofit/>
          </a:bodyPr>
          <a:lstStyle/>
          <a:p>
            <a:pPr marL="0" indent="0" algn="just">
              <a:buNone/>
            </a:pPr>
            <a:r>
              <a:rPr lang="pl-PL" sz="2800" dirty="0">
                <a:latin typeface="Garamond" panose="02020404030301010803" pitchFamily="18" charset="0"/>
              </a:rPr>
              <a:t>Testament Bolesława Krzywoustego nie uchronił Polski przed kryzysem. To czego tak bardzo bał się Bolesław Krzywousty – walki pomiędzy jego synami – stały się faktem. </a:t>
            </a:r>
          </a:p>
          <a:p>
            <a:pPr marL="0" indent="0" algn="just">
              <a:buNone/>
            </a:pPr>
            <a:r>
              <a:rPr lang="pl-PL" sz="2800" dirty="0">
                <a:latin typeface="Garamond" panose="02020404030301010803" pitchFamily="18" charset="0"/>
              </a:rPr>
              <a:t>Senior – Władysław – zamierzał pozbawić swoich braci ich dzielnic   i stać się jedynym władcą Polski. Poniósł jednak klęskę i musiał uciekać z kraju. Odtąd nazywano go Władysławem Wygnańcem. </a:t>
            </a:r>
          </a:p>
        </p:txBody>
      </p:sp>
    </p:spTree>
    <p:extLst>
      <p:ext uri="{BB962C8B-B14F-4D97-AF65-F5344CB8AC3E}">
        <p14:creationId xmlns:p14="http://schemas.microsoft.com/office/powerpoint/2010/main" val="2840528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FBC72A6-3BBC-4C00-BD01-4BC0B78735FE}"/>
              </a:ext>
            </a:extLst>
          </p:cNvPr>
          <p:cNvSpPr>
            <a:spLocks noGrp="1"/>
          </p:cNvSpPr>
          <p:nvPr>
            <p:ph type="title"/>
          </p:nvPr>
        </p:nvSpPr>
        <p:spPr/>
        <p:txBody>
          <a:bodyPr/>
          <a:lstStyle/>
          <a:p>
            <a:pPr algn="ctr"/>
            <a:r>
              <a:rPr lang="pl-PL" dirty="0">
                <a:latin typeface="Garamond" panose="02020404030301010803" pitchFamily="18" charset="0"/>
              </a:rPr>
              <a:t>Władysław Wygnaniec </a:t>
            </a:r>
          </a:p>
        </p:txBody>
      </p:sp>
      <p:pic>
        <p:nvPicPr>
          <p:cNvPr id="4" name="Symbol zastępczy zawartości 3">
            <a:extLst>
              <a:ext uri="{FF2B5EF4-FFF2-40B4-BE49-F238E27FC236}">
                <a16:creationId xmlns="" xmlns:a16="http://schemas.microsoft.com/office/drawing/2014/main" id="{65F031CC-B8D6-4566-B22C-D1C35F7C0FDE}"/>
              </a:ext>
            </a:extLst>
          </p:cNvPr>
          <p:cNvPicPr>
            <a:picLocks noGrp="1" noChangeAspect="1"/>
          </p:cNvPicPr>
          <p:nvPr>
            <p:ph idx="1"/>
          </p:nvPr>
        </p:nvPicPr>
        <p:blipFill>
          <a:blip r:embed="rId2"/>
          <a:stretch>
            <a:fillRect/>
          </a:stretch>
        </p:blipFill>
        <p:spPr>
          <a:xfrm>
            <a:off x="3816626" y="1961323"/>
            <a:ext cx="4651513" cy="3935894"/>
          </a:xfrm>
          <a:prstGeom prst="rect">
            <a:avLst/>
          </a:prstGeom>
        </p:spPr>
      </p:pic>
    </p:spTree>
    <p:extLst>
      <p:ext uri="{BB962C8B-B14F-4D97-AF65-F5344CB8AC3E}">
        <p14:creationId xmlns:p14="http://schemas.microsoft.com/office/powerpoint/2010/main" val="3143484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B687D154-94AB-49A6-A8B4-67491997B50A}"/>
              </a:ext>
            </a:extLst>
          </p:cNvPr>
          <p:cNvSpPr>
            <a:spLocks noGrp="1"/>
          </p:cNvSpPr>
          <p:nvPr>
            <p:ph type="title"/>
          </p:nvPr>
        </p:nvSpPr>
        <p:spPr/>
        <p:txBody>
          <a:bodyPr/>
          <a:lstStyle/>
          <a:p>
            <a:r>
              <a:rPr lang="pl-PL" dirty="0">
                <a:latin typeface="Garamond" panose="02020404030301010803" pitchFamily="18" charset="0"/>
              </a:rPr>
              <a:t>Władysław Wygnaniec: </a:t>
            </a:r>
          </a:p>
        </p:txBody>
      </p:sp>
      <p:sp>
        <p:nvSpPr>
          <p:cNvPr id="3" name="Symbol zastępczy zawartości 2">
            <a:extLst>
              <a:ext uri="{FF2B5EF4-FFF2-40B4-BE49-F238E27FC236}">
                <a16:creationId xmlns="" xmlns:a16="http://schemas.microsoft.com/office/drawing/2014/main" id="{B9602585-2E42-45E0-A792-638CAB87E918}"/>
              </a:ext>
            </a:extLst>
          </p:cNvPr>
          <p:cNvSpPr>
            <a:spLocks noGrp="1"/>
          </p:cNvSpPr>
          <p:nvPr>
            <p:ph idx="1"/>
          </p:nvPr>
        </p:nvSpPr>
        <p:spPr/>
        <p:txBody>
          <a:bodyPr>
            <a:normAutofit/>
          </a:bodyPr>
          <a:lstStyle/>
          <a:p>
            <a:pPr algn="just">
              <a:buFontTx/>
              <a:buChar char="-"/>
            </a:pPr>
            <a:r>
              <a:rPr lang="pl-PL" sz="2800" dirty="0">
                <a:latin typeface="Garamond" panose="02020404030301010803" pitchFamily="18" charset="0"/>
              </a:rPr>
              <a:t>Żył w latach 1105-1159;</a:t>
            </a:r>
          </a:p>
          <a:p>
            <a:pPr algn="just">
              <a:buFontTx/>
              <a:buChar char="-"/>
            </a:pPr>
            <a:r>
              <a:rPr lang="pl-PL" sz="2800" dirty="0">
                <a:latin typeface="Garamond" panose="02020404030301010803" pitchFamily="18" charset="0"/>
              </a:rPr>
              <a:t>Po przegranej wojnie z braćmi uciekł do Czech;</a:t>
            </a:r>
          </a:p>
          <a:p>
            <a:pPr algn="just">
              <a:buFontTx/>
              <a:buChar char="-"/>
            </a:pPr>
            <a:r>
              <a:rPr lang="pl-PL" sz="2800" dirty="0">
                <a:latin typeface="Garamond" panose="02020404030301010803" pitchFamily="18" charset="0"/>
              </a:rPr>
              <a:t>W kolejnych latach szukał pomocy u kolejnych cesarzy, a także papieża; </a:t>
            </a:r>
          </a:p>
          <a:p>
            <a:pPr algn="just">
              <a:buFontTx/>
              <a:buChar char="-"/>
            </a:pPr>
            <a:r>
              <a:rPr lang="pl-PL" sz="2800" dirty="0">
                <a:latin typeface="Garamond" panose="02020404030301010803" pitchFamily="18" charset="0"/>
              </a:rPr>
              <a:t>Nie powrócił już na tron krakowski; </a:t>
            </a:r>
          </a:p>
          <a:p>
            <a:pPr algn="just">
              <a:buFontTx/>
              <a:buChar char="-"/>
            </a:pPr>
            <a:r>
              <a:rPr lang="pl-PL" sz="2800" dirty="0">
                <a:latin typeface="Garamond" panose="02020404030301010803" pitchFamily="18" charset="0"/>
              </a:rPr>
              <a:t>Po jego śmierci jego synowie odzyskali władzę w</a:t>
            </a:r>
            <a:r>
              <a:rPr lang="pl-PL" sz="2800" dirty="0" smtClean="0">
                <a:latin typeface="Garamond" panose="02020404030301010803" pitchFamily="18" charset="0"/>
              </a:rPr>
              <a:t> </a:t>
            </a:r>
            <a:r>
              <a:rPr lang="pl-PL" sz="2800" dirty="0">
                <a:latin typeface="Garamond" panose="02020404030301010803" pitchFamily="18" charset="0"/>
              </a:rPr>
              <a:t>ich dziedzicznym Śląsku; </a:t>
            </a:r>
          </a:p>
        </p:txBody>
      </p:sp>
    </p:spTree>
    <p:extLst>
      <p:ext uri="{BB962C8B-B14F-4D97-AF65-F5344CB8AC3E}">
        <p14:creationId xmlns:p14="http://schemas.microsoft.com/office/powerpoint/2010/main" val="710078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E316BC6A-99BF-4D1F-BCB1-05492932D2ED}"/>
              </a:ext>
            </a:extLst>
          </p:cNvPr>
          <p:cNvSpPr>
            <a:spLocks noGrp="1"/>
          </p:cNvSpPr>
          <p:nvPr>
            <p:ph type="title"/>
          </p:nvPr>
        </p:nvSpPr>
        <p:spPr/>
        <p:txBody>
          <a:bodyPr/>
          <a:lstStyle/>
          <a:p>
            <a:r>
              <a:rPr lang="pl-PL" dirty="0">
                <a:latin typeface="Garamond" panose="02020404030301010803" pitchFamily="18" charset="0"/>
              </a:rPr>
              <a:t>Co po Wygnańcu? </a:t>
            </a:r>
          </a:p>
        </p:txBody>
      </p:sp>
      <p:sp>
        <p:nvSpPr>
          <p:cNvPr id="3" name="Symbol zastępczy zawartości 2">
            <a:extLst>
              <a:ext uri="{FF2B5EF4-FFF2-40B4-BE49-F238E27FC236}">
                <a16:creationId xmlns="" xmlns:a16="http://schemas.microsoft.com/office/drawing/2014/main" id="{D4135B3B-E0DF-4D0E-B9AC-71415C71B465}"/>
              </a:ext>
            </a:extLst>
          </p:cNvPr>
          <p:cNvSpPr>
            <a:spLocks noGrp="1"/>
          </p:cNvSpPr>
          <p:nvPr>
            <p:ph idx="1"/>
          </p:nvPr>
        </p:nvSpPr>
        <p:spPr/>
        <p:txBody>
          <a:bodyPr>
            <a:normAutofit/>
          </a:bodyPr>
          <a:lstStyle/>
          <a:p>
            <a:pPr algn="just"/>
            <a:r>
              <a:rPr lang="pl-PL" sz="2800" dirty="0">
                <a:latin typeface="Garamond" panose="02020404030301010803" pitchFamily="18" charset="0"/>
              </a:rPr>
              <a:t>W następnych latach książęta rywalizowali o przejęcie rządów                      w Krakowie i zwierzchnictwo nad resztą Piastów. W 1177 roku udało się to najmłodszemu synowi Krzywoustego – Kazimierzowi Sprawiedliwemu. Wsparli go możnowładcy                           i duchowni krakowscy. Dążyli oni do osłabienia znaczenia seniora i uzyskania większych wpływów w księstwach. Rządy Kazimierza w Krakowie oznaczały złamanie zasady senioratu, według której zwierzchnią władze miał sprawować zawsze najstarszy z rodu. </a:t>
            </a:r>
          </a:p>
        </p:txBody>
      </p:sp>
    </p:spTree>
    <p:extLst>
      <p:ext uri="{BB962C8B-B14F-4D97-AF65-F5344CB8AC3E}">
        <p14:creationId xmlns:p14="http://schemas.microsoft.com/office/powerpoint/2010/main" val="1347886737"/>
      </p:ext>
    </p:extLst>
  </p:cSld>
  <p:clrMapOvr>
    <a:masterClrMapping/>
  </p:clrMapOvr>
</p:sld>
</file>

<file path=ppt/theme/theme1.xml><?xml version="1.0" encoding="utf-8"?>
<a:theme xmlns:a="http://schemas.openxmlformats.org/drawingml/2006/main" name="Przycinanie">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TM10001105[[fn=Przycinanie]]</Template>
  <TotalTime>131</TotalTime>
  <Words>1482</Words>
  <Application>Microsoft Office PowerPoint</Application>
  <PresentationFormat>Panoramiczny</PresentationFormat>
  <Paragraphs>88</Paragraphs>
  <Slides>28</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28</vt:i4>
      </vt:variant>
    </vt:vector>
  </HeadingPairs>
  <TitlesOfParts>
    <vt:vector size="32" baseType="lpstr">
      <vt:lpstr>Arial</vt:lpstr>
      <vt:lpstr>Franklin Gothic Book</vt:lpstr>
      <vt:lpstr>Garamond</vt:lpstr>
      <vt:lpstr>Przycinanie</vt:lpstr>
      <vt:lpstr>HISTORIA </vt:lpstr>
      <vt:lpstr>Temat lekcji:  Rozbicie dzielnicowe</vt:lpstr>
      <vt:lpstr>Cele lekcji: </vt:lpstr>
      <vt:lpstr>Synowie Bolesława Krzywoustego  w walce o władze </vt:lpstr>
      <vt:lpstr>Synowie Bolesława Krzywoustego  w walce o władze </vt:lpstr>
      <vt:lpstr>Pomimo testamentu przyszedł kryzys…</vt:lpstr>
      <vt:lpstr>Władysław Wygnaniec </vt:lpstr>
      <vt:lpstr>Władysław Wygnaniec: </vt:lpstr>
      <vt:lpstr>Co po Wygnańcu? </vt:lpstr>
      <vt:lpstr>Kazimierz Sprawiedliwy </vt:lpstr>
      <vt:lpstr>Dalsze rozdrobnienie kraju …</vt:lpstr>
      <vt:lpstr>Leszek Biały </vt:lpstr>
      <vt:lpstr>Zbrodnia gąsawska </vt:lpstr>
      <vt:lpstr>Co to właściwie jest  rozbicie dzielnicowe?</vt:lpstr>
      <vt:lpstr> Krzyżacy nad Bałtykiem </vt:lpstr>
      <vt:lpstr>Konrad Mazowiecki </vt:lpstr>
      <vt:lpstr>Krzyżacy </vt:lpstr>
      <vt:lpstr>Sprowadzenie Krzyżaków do Polski </vt:lpstr>
      <vt:lpstr>Zamek krzyżacki  w Malborku </vt:lpstr>
      <vt:lpstr>Zamek krzyżacki w Malborku </vt:lpstr>
      <vt:lpstr>Skutki rozbicia dzielnicowego: </vt:lpstr>
      <vt:lpstr>Najazd mongolski </vt:lpstr>
      <vt:lpstr>Bitwa pod Legnicą </vt:lpstr>
      <vt:lpstr>Henryk II Pobożny </vt:lpstr>
      <vt:lpstr>Książęce przydomki (I) </vt:lpstr>
      <vt:lpstr>Książęce przydomki (II) </vt:lpstr>
      <vt:lpstr>Książęce przydomki (III) </vt:lpstr>
      <vt:lpstr>Książęce przydomki (IV)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HISTORIA</dc:title>
  <dc:creator>Magdalena Lenart</dc:creator>
  <cp:lastModifiedBy>User</cp:lastModifiedBy>
  <cp:revision>15</cp:revision>
  <dcterms:created xsi:type="dcterms:W3CDTF">2020-05-11T17:49:27Z</dcterms:created>
  <dcterms:modified xsi:type="dcterms:W3CDTF">2020-05-17T18:24:06Z</dcterms:modified>
</cp:coreProperties>
</file>