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9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046692A-B70C-4A19-AB6D-FFBC8840D2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Garamond" panose="02020404030301010803" pitchFamily="18" charset="0"/>
              </a:rPr>
              <a:t>Historia</a:t>
            </a:r>
            <a:r>
              <a:rPr lang="pl-PL" dirty="0"/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4286CB0-9AE2-4DB8-B2DD-FBFBFDD16C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latin typeface="Garamond" panose="02020404030301010803" pitchFamily="18" charset="0"/>
              </a:rPr>
              <a:t>KLASA IV</a:t>
            </a:r>
          </a:p>
        </p:txBody>
      </p:sp>
    </p:spTree>
    <p:extLst>
      <p:ext uri="{BB962C8B-B14F-4D97-AF65-F5344CB8AC3E}">
        <p14:creationId xmlns:p14="http://schemas.microsoft.com/office/powerpoint/2010/main" val="254940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917E8D1-306B-4977-ADC7-274FC4B9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Garamond" panose="02020404030301010803" pitchFamily="18" charset="0"/>
              </a:rPr>
              <a:t>RAD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FA04FD12-2FEC-483F-9C9B-AEE3B3791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4787" y="1757362"/>
            <a:ext cx="4429126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0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536BF60-CDFC-4683-83B8-9AE1F487B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Garamond" panose="02020404030301010803" pitchFamily="18" charset="0"/>
              </a:rPr>
              <a:t>Maria Skłodowska – Curie </a:t>
            </a:r>
            <a:br>
              <a:rPr lang="pl-PL" dirty="0">
                <a:latin typeface="Garamond" panose="02020404030301010803" pitchFamily="18" charset="0"/>
              </a:rPr>
            </a:br>
            <a:r>
              <a:rPr lang="pl-PL" dirty="0">
                <a:latin typeface="Garamond" panose="02020404030301010803" pitchFamily="18" charset="0"/>
              </a:rPr>
              <a:t>dwukrotna noblistka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7A647FC2-7203-493B-923C-85BCDB9F7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W</a:t>
            </a:r>
            <a:r>
              <a:rPr lang="pl-PL" sz="2800" dirty="0">
                <a:latin typeface="Garamond" panose="02020404030301010803" pitchFamily="18" charset="0"/>
              </a:rPr>
              <a:t> 1903 roku Maria i Piotr otrzymali za swoje odkrycia Nagrodę Nobla z fizyki. </a:t>
            </a:r>
          </a:p>
          <a:p>
            <a:pPr marL="0" indent="0" algn="just">
              <a:buNone/>
            </a:pPr>
            <a:r>
              <a:rPr lang="pl-PL" sz="2800" dirty="0">
                <a:latin typeface="Garamond" panose="02020404030301010803" pitchFamily="18" charset="0"/>
              </a:rPr>
              <a:t>W 1911 roku Maria ponownie została laureatką Nagrody Nobla, tym razem w dziedzinie chemii. </a:t>
            </a:r>
          </a:p>
          <a:p>
            <a:pPr marL="0" indent="0" algn="just">
              <a:buNone/>
            </a:pPr>
            <a:endParaRPr lang="pl-PL" sz="280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pl-PL" sz="2800" dirty="0">
                <a:latin typeface="Garamond" panose="02020404030301010803" pitchFamily="18" charset="0"/>
              </a:rPr>
              <a:t>LAUREAT – </a:t>
            </a:r>
            <a:r>
              <a:rPr lang="pl-PL" sz="2800" u="sng" dirty="0">
                <a:latin typeface="Garamond" panose="02020404030301010803" pitchFamily="18" charset="0"/>
              </a:rPr>
              <a:t>zdobywca nagrody lub zwycięzca konkursu. </a:t>
            </a:r>
          </a:p>
        </p:txBody>
      </p:sp>
    </p:spTree>
    <p:extLst>
      <p:ext uri="{BB962C8B-B14F-4D97-AF65-F5344CB8AC3E}">
        <p14:creationId xmlns:p14="http://schemas.microsoft.com/office/powerpoint/2010/main" val="290144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19E432-E904-4B5F-B041-7F733D2F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Garamond" panose="02020404030301010803" pitchFamily="18" charset="0"/>
              </a:rPr>
              <a:t>Nagroda Nobla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80BA4012-7A77-4AED-B3F1-9553A75C7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0958" y="2286000"/>
            <a:ext cx="574248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28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068E67-07C5-4813-B138-D33496F5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Garamond" panose="02020404030301010803" pitchFamily="18" charset="0"/>
              </a:rPr>
              <a:t>NAGRODA NOBLA: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B029AAE-4F7B-45E1-851B-67F22A861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>
                <a:latin typeface="Garamond" panose="02020404030301010803" pitchFamily="18" charset="0"/>
              </a:rPr>
              <a:t>Najważniejsze wyróżnienie w świecie nauki; </a:t>
            </a:r>
          </a:p>
          <a:p>
            <a:pPr algn="just"/>
            <a:r>
              <a:rPr lang="pl-PL" dirty="0">
                <a:latin typeface="Garamond" panose="02020404030301010803" pitchFamily="18" charset="0"/>
              </a:rPr>
              <a:t>Ustanowił ją szwedzki wynalazca dynamitu Alfred Nobel; </a:t>
            </a:r>
          </a:p>
          <a:p>
            <a:pPr algn="just"/>
            <a:r>
              <a:rPr lang="pl-PL" dirty="0">
                <a:latin typeface="Garamond" panose="02020404030301010803" pitchFamily="18" charset="0"/>
              </a:rPr>
              <a:t>Nagrodę jego imienia po raz pierwszy wręczono w 1901 roku;</a:t>
            </a:r>
          </a:p>
          <a:p>
            <a:pPr algn="just"/>
            <a:r>
              <a:rPr lang="pl-PL" dirty="0">
                <a:latin typeface="Garamond" panose="02020404030301010803" pitchFamily="18" charset="0"/>
              </a:rPr>
              <a:t>Wyróżnienie przyznaje się w kilku dziedzinach: fizyki, medycyny, chemii, literatury, a także za działalność na rzecz pokoju na świecie;</a:t>
            </a:r>
          </a:p>
          <a:p>
            <a:pPr algn="just"/>
            <a:r>
              <a:rPr lang="pl-PL" dirty="0">
                <a:latin typeface="Garamond" panose="02020404030301010803" pitchFamily="18" charset="0"/>
              </a:rPr>
              <a:t>Nagroda może być przyznana pojedynczym osobom, zespołom naukowców, a nawet całym organizacjom; </a:t>
            </a:r>
          </a:p>
          <a:p>
            <a:pPr algn="just"/>
            <a:r>
              <a:rPr lang="pl-PL" dirty="0">
                <a:latin typeface="Garamond" panose="02020404030301010803" pitchFamily="18" charset="0"/>
              </a:rPr>
              <a:t>Oprócz Marii Skłodowskiej – Curie Nagrodę Nobla otrzymało dotychczas sześcioro Polaków; </a:t>
            </a:r>
          </a:p>
        </p:txBody>
      </p:sp>
    </p:spTree>
    <p:extLst>
      <p:ext uri="{BB962C8B-B14F-4D97-AF65-F5344CB8AC3E}">
        <p14:creationId xmlns:p14="http://schemas.microsoft.com/office/powerpoint/2010/main" val="1925040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A3770CF-92FF-4EBB-A6A4-80C921B66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Garamond" panose="02020404030301010803" pitchFamily="18" charset="0"/>
              </a:rPr>
              <a:t>Alfred Nobel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0EB6A5AE-155C-4062-B5B1-96363E22F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3899" y="1681163"/>
            <a:ext cx="3209926" cy="349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10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99FB4BA-0E98-4838-BFE1-10529CFD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Garamond" panose="02020404030301010803" pitchFamily="18" charset="0"/>
              </a:rPr>
              <a:t>Polscy laureaci Nagrody Nobla: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A1FBF70-95AC-4D58-871C-C3A337DE2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pl-PL" dirty="0">
                <a:latin typeface="Garamond" panose="02020404030301010803" pitchFamily="18" charset="0"/>
              </a:rPr>
              <a:t>Maria Skłodowska – Curie – naukowiec (chemia, fizyka) </a:t>
            </a:r>
          </a:p>
          <a:p>
            <a:pPr marL="457200" indent="-457200">
              <a:buAutoNum type="arabicParenR"/>
            </a:pPr>
            <a:r>
              <a:rPr lang="pl-PL" dirty="0">
                <a:latin typeface="Garamond" panose="02020404030301010803" pitchFamily="18" charset="0"/>
              </a:rPr>
              <a:t>Henryk Sienkiewicz – pisarz</a:t>
            </a:r>
          </a:p>
          <a:p>
            <a:pPr marL="457200" indent="-457200">
              <a:buAutoNum type="arabicParenR"/>
            </a:pPr>
            <a:r>
              <a:rPr lang="pl-PL" dirty="0">
                <a:latin typeface="Garamond" panose="02020404030301010803" pitchFamily="18" charset="0"/>
              </a:rPr>
              <a:t>Władysław Reymont – pisarz</a:t>
            </a:r>
          </a:p>
          <a:p>
            <a:pPr marL="457200" indent="-457200">
              <a:buAutoNum type="arabicParenR"/>
            </a:pPr>
            <a:r>
              <a:rPr lang="pl-PL" dirty="0">
                <a:latin typeface="Garamond" panose="02020404030301010803" pitchFamily="18" charset="0"/>
              </a:rPr>
              <a:t>Czesław Miłosz – poeta </a:t>
            </a:r>
          </a:p>
          <a:p>
            <a:pPr marL="457200" indent="-457200">
              <a:buAutoNum type="arabicParenR"/>
            </a:pPr>
            <a:r>
              <a:rPr lang="pl-PL" dirty="0">
                <a:latin typeface="Garamond" panose="02020404030301010803" pitchFamily="18" charset="0"/>
              </a:rPr>
              <a:t>Lech Wałęsa – polityk </a:t>
            </a:r>
          </a:p>
          <a:p>
            <a:pPr marL="457200" indent="-457200">
              <a:buAutoNum type="arabicParenR"/>
            </a:pPr>
            <a:r>
              <a:rPr lang="pl-PL" dirty="0">
                <a:latin typeface="Garamond" panose="02020404030301010803" pitchFamily="18" charset="0"/>
              </a:rPr>
              <a:t>Wisława Szymborska – poetka </a:t>
            </a:r>
          </a:p>
          <a:p>
            <a:pPr marL="457200" indent="-457200">
              <a:buAutoNum type="arabicParenR"/>
            </a:pPr>
            <a:r>
              <a:rPr lang="pl-PL" dirty="0">
                <a:latin typeface="Garamond" panose="02020404030301010803" pitchFamily="18" charset="0"/>
              </a:rPr>
              <a:t>Olga Tokarczuk – pisarka </a:t>
            </a:r>
          </a:p>
        </p:txBody>
      </p:sp>
    </p:spTree>
    <p:extLst>
      <p:ext uri="{BB962C8B-B14F-4D97-AF65-F5344CB8AC3E}">
        <p14:creationId xmlns:p14="http://schemas.microsoft.com/office/powerpoint/2010/main" val="2617348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B31A428-D2FD-4F11-8DCA-2072194B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Garamond" panose="02020404030301010803" pitchFamily="18" charset="0"/>
              </a:rPr>
              <a:t>Henryk Sienkiewicz </a:t>
            </a:r>
            <a:br>
              <a:rPr lang="pl-PL" dirty="0">
                <a:latin typeface="Garamond" panose="02020404030301010803" pitchFamily="18" charset="0"/>
              </a:rPr>
            </a:br>
            <a:r>
              <a:rPr lang="pl-PL" dirty="0">
                <a:latin typeface="Garamond" panose="02020404030301010803" pitchFamily="18" charset="0"/>
              </a:rPr>
              <a:t>Nagroda Nobla w dziedzinie literatury 1905 r.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5C991A8F-F68F-4282-BE6D-2C164503C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3388" y="2171700"/>
            <a:ext cx="3729037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04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A13B44C-0382-4D75-88E9-33D63177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>
                <a:latin typeface="Garamond" panose="02020404030301010803" pitchFamily="18" charset="0"/>
              </a:rPr>
              <a:t>Władysław Reymont </a:t>
            </a:r>
            <a:br>
              <a:rPr lang="pl-PL" sz="4000" dirty="0">
                <a:latin typeface="Garamond" panose="02020404030301010803" pitchFamily="18" charset="0"/>
              </a:rPr>
            </a:br>
            <a:r>
              <a:rPr lang="pl-PL" sz="4000" dirty="0">
                <a:latin typeface="Garamond" panose="02020404030301010803" pitchFamily="18" charset="0"/>
              </a:rPr>
              <a:t>Nagroda Nobla w dziedzinie literatury 1924 r. 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8E9DC60C-208C-41C5-A75C-89319A7A1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7663" y="2400299"/>
            <a:ext cx="3643311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68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B1AF016-AB9A-483C-B77E-E88A3321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Garamond" panose="02020404030301010803" pitchFamily="18" charset="0"/>
              </a:rPr>
              <a:t>Czesław Miłosz </a:t>
            </a:r>
            <a:br>
              <a:rPr lang="pl-PL" dirty="0">
                <a:latin typeface="Garamond" panose="02020404030301010803" pitchFamily="18" charset="0"/>
              </a:rPr>
            </a:br>
            <a:r>
              <a:rPr lang="pl-PL" dirty="0">
                <a:latin typeface="Garamond" panose="02020404030301010803" pitchFamily="18" charset="0"/>
              </a:rPr>
              <a:t>Nagroda Nobla w dziedzinie literatury 1980 r.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1761102D-CF63-42FD-A83B-E8D7AE4FA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4788" y="2371725"/>
            <a:ext cx="3557587" cy="34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52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407F253-3FC7-41BC-B797-F575C796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>
                <a:latin typeface="Garamond" panose="02020404030301010803" pitchFamily="18" charset="0"/>
              </a:rPr>
              <a:t>Lech Wałęsa </a:t>
            </a:r>
            <a:br>
              <a:rPr lang="pl-PL" sz="4000" dirty="0">
                <a:latin typeface="Garamond" panose="02020404030301010803" pitchFamily="18" charset="0"/>
              </a:rPr>
            </a:br>
            <a:r>
              <a:rPr lang="pl-PL" sz="4000" dirty="0">
                <a:latin typeface="Garamond" panose="02020404030301010803" pitchFamily="18" charset="0"/>
              </a:rPr>
              <a:t>Pokojowa Nagroda Nobla 1983 r.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C71D29BE-E32C-48C6-AD87-47A613E16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6300" y="2314575"/>
            <a:ext cx="3071813" cy="31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6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665F8CF-3235-4417-8D52-81A94D74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Garamond" panose="02020404030301010803" pitchFamily="18" charset="0"/>
              </a:rPr>
              <a:t>Temat: Maria Skłodowska – Curie </a:t>
            </a:r>
            <a:br>
              <a:rPr lang="pl-PL" dirty="0">
                <a:latin typeface="Garamond" panose="02020404030301010803" pitchFamily="18" charset="0"/>
              </a:rPr>
            </a:br>
            <a:r>
              <a:rPr lang="pl-PL" dirty="0">
                <a:latin typeface="Garamond" panose="02020404030301010803" pitchFamily="18" charset="0"/>
              </a:rPr>
              <a:t>- polska noblistka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2B13CC59-6EC1-4CFE-AAA5-B79859B58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50" y="2343150"/>
            <a:ext cx="3200400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29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9840AF6-9857-469D-AF44-1E3AC7400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Garamond" panose="02020404030301010803" pitchFamily="18" charset="0"/>
              </a:rPr>
              <a:t>Wisława Szymborska </a:t>
            </a:r>
            <a:br>
              <a:rPr lang="pl-PL" dirty="0">
                <a:latin typeface="Garamond" panose="02020404030301010803" pitchFamily="18" charset="0"/>
              </a:rPr>
            </a:br>
            <a:r>
              <a:rPr lang="pl-PL" dirty="0">
                <a:latin typeface="Garamond" panose="02020404030301010803" pitchFamily="18" charset="0"/>
              </a:rPr>
              <a:t>Nagroda Nobla w dziedzinie literatury 1996 r.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02358497-17BA-443A-9C64-57963C8E0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3425" y="2657475"/>
            <a:ext cx="35718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33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B5214E8-CD4F-44C3-8708-8F6B31FAB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Garamond" panose="02020404030301010803" pitchFamily="18" charset="0"/>
              </a:rPr>
              <a:t>Olga Tokarczuk </a:t>
            </a:r>
            <a:br>
              <a:rPr lang="pl-PL" dirty="0">
                <a:latin typeface="Garamond" panose="02020404030301010803" pitchFamily="18" charset="0"/>
              </a:rPr>
            </a:br>
            <a:r>
              <a:rPr lang="pl-PL" dirty="0">
                <a:latin typeface="Garamond" panose="02020404030301010803" pitchFamily="18" charset="0"/>
              </a:rPr>
              <a:t>Nagroda Nobla w dziedzinie literatury 2018 r. </a:t>
            </a:r>
            <a:r>
              <a:rPr lang="pl-PL" dirty="0"/>
              <a:t/>
            </a:r>
            <a:br>
              <a:rPr lang="pl-PL" dirty="0"/>
            </a:br>
            <a:r>
              <a:rPr lang="pl-PL" dirty="0">
                <a:latin typeface="Garamond" panose="02020404030301010803" pitchFamily="18" charset="0"/>
              </a:rPr>
              <a:t>(nagrodę wręczono w 2019 roku)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E54A0DD2-46AE-40AF-A97C-17E3DFFB1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0526" y="2714625"/>
            <a:ext cx="37147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9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4EFEE5C-9B4F-4B94-8C9A-8AC56EDD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Garamond" panose="02020404030301010803" pitchFamily="18" charset="0"/>
              </a:rPr>
              <a:t>Gala Noblowska 2019 r.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D1E49D61-E1D2-4EFB-BC8C-4C40652CC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7513" y="2286000"/>
            <a:ext cx="650081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73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8C8B69-894B-488C-973E-2624FE13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Garamond" panose="02020404030301010803" pitchFamily="18" charset="0"/>
              </a:rPr>
              <a:t>Król Szwecji Karol Gustaw XVI wręcza Nagrodę Nobla Oldze Tokarczuk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EF70D5D4-3CB7-4072-9652-096BA88DF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1825" y="2286000"/>
            <a:ext cx="6160750" cy="42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54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6521518-69A9-4438-A058-145A12EF1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Garamond" panose="02020404030301010803" pitchFamily="18" charset="0"/>
              </a:rPr>
              <a:t>Szwedzka rodzina królewska </a:t>
            </a:r>
            <a:br>
              <a:rPr lang="pl-PL" dirty="0">
                <a:latin typeface="Garamond" panose="02020404030301010803" pitchFamily="18" charset="0"/>
              </a:rPr>
            </a:br>
            <a:r>
              <a:rPr lang="pl-PL" dirty="0">
                <a:latin typeface="Garamond" panose="02020404030301010803" pitchFamily="18" charset="0"/>
              </a:rPr>
              <a:t>na gali wręczania Nagród Nobla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B7F2380D-D4B8-458D-BA56-CCC7F05EB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9076" y="2171701"/>
            <a:ext cx="4514850" cy="368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78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F0FE9E5-7E5E-4420-BAC3-929D725E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Garamond" panose="02020404030301010803" pitchFamily="18" charset="0"/>
              </a:rPr>
              <a:t>Notatka do zeszytu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6279A9B-F2E8-432B-9FE9-2D25B21EF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800" dirty="0">
                <a:latin typeface="Garamond" panose="02020404030301010803" pitchFamily="18" charset="0"/>
              </a:rPr>
              <a:t>Bardzo proszę, abyście przepisali do zeszytu (proszę nie przesyłać zdjęć notatki, wierzę, że pracujecie </a:t>
            </a:r>
            <a:r>
              <a:rPr lang="pl-PL" sz="2800" dirty="0">
                <a:latin typeface="Garamond" panose="02020404030301010803" pitchFamily="18" charset="0"/>
                <a:sym typeface="Wingdings" panose="05000000000000000000" pitchFamily="2" charset="2"/>
              </a:rPr>
              <a:t> ) </a:t>
            </a:r>
            <a:r>
              <a:rPr lang="pl-PL" sz="2800" dirty="0">
                <a:latin typeface="Garamond" panose="02020404030301010803" pitchFamily="18" charset="0"/>
              </a:rPr>
              <a:t>slajd zawierający informację o Nagrodzie Nobla, jak również wymienili z zeszycie polskich laureatów tej Nagrody. </a:t>
            </a:r>
          </a:p>
          <a:p>
            <a:pPr marL="0" indent="0" algn="just">
              <a:buNone/>
            </a:pPr>
            <a:r>
              <a:rPr lang="pl-PL" sz="2800" dirty="0">
                <a:latin typeface="Garamond" panose="02020404030301010803" pitchFamily="18" charset="0"/>
              </a:rPr>
              <a:t>Osoby chętne mogą poszerzyć informację o polskich noblistach, korzystając z informacji zawartych z podręczniku na str. 106. Odnośnie Olgi Tokarczuk informacji należy szukać w Internecie, jako, że nasz podręcznik nie zawiera jeszcze danych na ten temat </a:t>
            </a:r>
            <a:r>
              <a:rPr lang="pl-PL" sz="2800" dirty="0">
                <a:latin typeface="Garamond" panose="02020404030301010803" pitchFamily="18" charset="0"/>
                <a:sym typeface="Wingdings" panose="05000000000000000000" pitchFamily="2" charset="2"/>
              </a:rPr>
              <a:t> </a:t>
            </a:r>
            <a:endParaRPr lang="pl-PL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40B3331-AD26-47D9-9CB1-0D4D7B9C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Garamond" panose="02020404030301010803" pitchFamily="18" charset="0"/>
              </a:rPr>
              <a:t>Cele lekcji: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67F9965-0717-4EC1-B9D9-AE9EFAF4C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arenR"/>
            </a:pPr>
            <a:r>
              <a:rPr lang="pl-PL" sz="3200" dirty="0">
                <a:latin typeface="Garamond" panose="02020404030301010803" pitchFamily="18" charset="0"/>
              </a:rPr>
              <a:t>Chciałbym abyście wiedzieli kim była i jakie miała osiągnięcia w dziedzinie nauki Maria Skłodowska – Curie. </a:t>
            </a:r>
          </a:p>
          <a:p>
            <a:pPr marL="514350" indent="-514350" algn="just">
              <a:buAutoNum type="arabicParenR"/>
            </a:pPr>
            <a:r>
              <a:rPr lang="pl-PL" sz="3200" dirty="0">
                <a:latin typeface="Garamond" panose="02020404030301010803" pitchFamily="18" charset="0"/>
              </a:rPr>
              <a:t>Czym jest nagroda Nobla i kto spośród naszych rodaków został jej laureatem. </a:t>
            </a:r>
          </a:p>
        </p:txBody>
      </p:sp>
    </p:spTree>
    <p:extLst>
      <p:ext uri="{BB962C8B-B14F-4D97-AF65-F5344CB8AC3E}">
        <p14:creationId xmlns:p14="http://schemas.microsoft.com/office/powerpoint/2010/main" val="274754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840CF46-ADA3-40A2-BE6F-715FC5A1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Maria Skłodowska – Curie (czytaj: </a:t>
            </a:r>
            <a:r>
              <a:rPr lang="pl-PL" dirty="0" err="1"/>
              <a:t>Kiri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A31BDF8-0010-4C1E-9EEF-EC1E1925B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l-PL" sz="3200" dirty="0"/>
              <a:t>To jedna z najwybitniejszych kobiet w historii polskiej nauki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3200" dirty="0"/>
              <a:t>Urodziła się w II połowie XIX wieku. Była niezwykle zdolna i pracowita. Znakomicie radziła sobie z matematyką i fizyką. Była również poliglotką co znaczy, że posługiwała się biegle kilkoma językami obcymi (angielskim, francuskim, niemieckim i rosyjskim). </a:t>
            </a:r>
          </a:p>
        </p:txBody>
      </p:sp>
    </p:spTree>
    <p:extLst>
      <p:ext uri="{BB962C8B-B14F-4D97-AF65-F5344CB8AC3E}">
        <p14:creationId xmlns:p14="http://schemas.microsoft.com/office/powerpoint/2010/main" val="355303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A87D088-0682-498D-AA8E-34389B463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Garamond" panose="02020404030301010803" pitchFamily="18" charset="0"/>
              </a:rPr>
              <a:t>Maria Skłodowska – Curie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7DB3166A-0C92-4225-9CA7-F72B57FFF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1" y="1643063"/>
            <a:ext cx="5286374" cy="33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3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F41163-4997-42B7-BAD3-18B78429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Garamond" panose="02020404030301010803" pitchFamily="18" charset="0"/>
              </a:rPr>
              <a:t>Kariera naukowa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BAF565E-83FD-4BE0-B3B8-270A2D2B5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latin typeface="Garamond" panose="02020404030301010803" pitchFamily="18" charset="0"/>
              </a:rPr>
              <a:t>Mając 24 lata Maria Skłodowska – Curie wyjechała do Francji, aby tam studiować, gdyż – nie wiem czy potraficie sobie to wyobrazić – na ziemiach polskich kobiety nie były przyjmowane na wyższe uczelnie. </a:t>
            </a:r>
          </a:p>
          <a:p>
            <a:pPr marL="0" indent="0" algn="just">
              <a:buNone/>
            </a:pPr>
            <a:r>
              <a:rPr lang="pl-PL" sz="2400" dirty="0">
                <a:latin typeface="Garamond" panose="02020404030301010803" pitchFamily="18" charset="0"/>
              </a:rPr>
              <a:t>Maria Skłodowska została studentką słynnego paryskiego uniwersytetu na Sorbonie, wiele lat później (już po śmierci swojego męża Piotra) została również wykładowczynią na tejże uczelni. Wykładała studentom fizykę. Maria Skłodowska – Curie była pierwszą kobietą – profesorem na tej słynnej francuskiej uczelni. </a:t>
            </a:r>
          </a:p>
        </p:txBody>
      </p:sp>
    </p:spTree>
    <p:extLst>
      <p:ext uri="{BB962C8B-B14F-4D97-AF65-F5344CB8AC3E}">
        <p14:creationId xmlns:p14="http://schemas.microsoft.com/office/powerpoint/2010/main" val="205821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B36F643-102C-4B87-8026-AB8705C6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Garamond" panose="02020404030301010803" pitchFamily="18" charset="0"/>
              </a:rPr>
              <a:t>Maria Skłodowska – Curie</a:t>
            </a:r>
            <a:br>
              <a:rPr lang="pl-PL" dirty="0">
                <a:latin typeface="Garamond" panose="02020404030301010803" pitchFamily="18" charset="0"/>
              </a:rPr>
            </a:br>
            <a:r>
              <a:rPr lang="pl-PL" dirty="0">
                <a:latin typeface="Garamond" panose="02020404030301010803" pitchFamily="18" charset="0"/>
              </a:rPr>
              <a:t> w swoim laboratorium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59D729F9-B7C7-4335-8922-F23172B93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2908" y="2286000"/>
            <a:ext cx="429858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0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81483FE-FB24-46C2-9382-8936A5D59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Garamond" panose="02020404030301010803" pitchFamily="18" charset="0"/>
              </a:rPr>
              <a:t/>
            </a:r>
            <a:br>
              <a:rPr lang="pl-PL" dirty="0">
                <a:latin typeface="Garamond" panose="02020404030301010803" pitchFamily="18" charset="0"/>
              </a:rPr>
            </a:br>
            <a:r>
              <a:rPr lang="pl-PL" dirty="0">
                <a:latin typeface="Garamond" panose="02020404030301010803" pitchFamily="18" charset="0"/>
              </a:rPr>
              <a:t>Maria i Piotr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F76E709-E99E-42C5-8DB5-546780C40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latin typeface="Garamond" panose="02020404030301010803" pitchFamily="18" charset="0"/>
              </a:rPr>
              <a:t>Po studiach Maria poślubiła francuskiego naukowca Piotra Curie (czytaj: </a:t>
            </a:r>
            <a:r>
              <a:rPr lang="pl-PL" sz="2400" dirty="0" err="1">
                <a:latin typeface="Garamond" panose="02020404030301010803" pitchFamily="18" charset="0"/>
              </a:rPr>
              <a:t>kiri</a:t>
            </a:r>
            <a:r>
              <a:rPr lang="pl-PL" sz="2400" dirty="0">
                <a:latin typeface="Garamond" panose="02020404030301010803" pitchFamily="18" charset="0"/>
              </a:rPr>
              <a:t>), stąd obcobrzmiące drugie nazwisko Marii. Odtąd małżonkowie prowadzili wspólne badania. </a:t>
            </a:r>
          </a:p>
          <a:p>
            <a:pPr marL="0" indent="0" algn="just">
              <a:buNone/>
            </a:pPr>
            <a:r>
              <a:rPr lang="pl-PL" sz="2400" dirty="0">
                <a:latin typeface="Garamond" panose="02020404030301010803" pitchFamily="18" charset="0"/>
              </a:rPr>
              <a:t>Rezultatem badań Państwa Curie było odkrycie dwóch nieznanych wcześniej pierwiastków chemicznych. </a:t>
            </a:r>
          </a:p>
          <a:p>
            <a:pPr marL="0" indent="0" algn="just">
              <a:buNone/>
            </a:pPr>
            <a:r>
              <a:rPr lang="pl-PL" sz="2400" dirty="0">
                <a:latin typeface="Garamond" panose="02020404030301010803" pitchFamily="18" charset="0"/>
              </a:rPr>
              <a:t>Pierwszy z nim został nazwany przez Marię POLONEM, na cześć swojej ojczyzny Polski </a:t>
            </a:r>
            <a:r>
              <a:rPr lang="pl-PL" sz="2400" dirty="0">
                <a:latin typeface="Garamond" panose="02020404030301010803" pitchFamily="18" charset="0"/>
                <a:sym typeface="Wingdings" panose="05000000000000000000" pitchFamily="2" charset="2"/>
              </a:rPr>
              <a:t> </a:t>
            </a:r>
          </a:p>
          <a:p>
            <a:pPr marL="0" indent="0" algn="just">
              <a:buNone/>
            </a:pPr>
            <a:r>
              <a:rPr lang="pl-PL" sz="2400" dirty="0">
                <a:latin typeface="Garamond" panose="02020404030301010803" pitchFamily="18" charset="0"/>
                <a:sym typeface="Wingdings" panose="05000000000000000000" pitchFamily="2" charset="2"/>
              </a:rPr>
              <a:t>Drugi z pierwiastków RAD okazał się ogromnie pomocny w medycynie. Wytwarza on promieniowanie, dzięki któremu możliwie jest leczenie ludzi chorych na raka. </a:t>
            </a:r>
            <a:endParaRPr lang="pl-PL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4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BFDFBE-3AF5-4F8E-90D3-D06615ACE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Garamond" panose="02020404030301010803" pitchFamily="18" charset="0"/>
              </a:rPr>
              <a:t>POLON</a:t>
            </a:r>
            <a:r>
              <a:rPr lang="pl-PL" dirty="0"/>
              <a:t>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65E72B33-9CFB-4D84-BCF7-58E9F4D4E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2426" y="2286000"/>
            <a:ext cx="269954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86937"/>
      </p:ext>
    </p:extLst>
  </p:cSld>
  <p:clrMapOvr>
    <a:masterClrMapping/>
  </p:clrMapOvr>
</p:sld>
</file>

<file path=ppt/theme/theme1.xml><?xml version="1.0" encoding="utf-8"?>
<a:theme xmlns:a="http://schemas.openxmlformats.org/drawingml/2006/main" name="Przycinani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70</TotalTime>
  <Words>555</Words>
  <Application>Microsoft Office PowerPoint</Application>
  <PresentationFormat>Panoramiczny</PresentationFormat>
  <Paragraphs>55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Franklin Gothic Book</vt:lpstr>
      <vt:lpstr>Garamond</vt:lpstr>
      <vt:lpstr>Wingdings</vt:lpstr>
      <vt:lpstr>Przycinanie</vt:lpstr>
      <vt:lpstr>Historia </vt:lpstr>
      <vt:lpstr>Temat: Maria Skłodowska – Curie  - polska noblistka </vt:lpstr>
      <vt:lpstr>Cele lekcji: </vt:lpstr>
      <vt:lpstr>Maria Skłodowska – Curie (czytaj: Kiri)</vt:lpstr>
      <vt:lpstr>Maria Skłodowska – Curie </vt:lpstr>
      <vt:lpstr>Kariera naukowa </vt:lpstr>
      <vt:lpstr>Maria Skłodowska – Curie  w swoim laboratorium</vt:lpstr>
      <vt:lpstr> Maria i Piotr </vt:lpstr>
      <vt:lpstr>POLON </vt:lpstr>
      <vt:lpstr>RAD</vt:lpstr>
      <vt:lpstr>Maria Skłodowska – Curie  dwukrotna noblistka  </vt:lpstr>
      <vt:lpstr>Nagroda Nobla </vt:lpstr>
      <vt:lpstr>NAGRODA NOBLA: </vt:lpstr>
      <vt:lpstr>Alfred Nobel </vt:lpstr>
      <vt:lpstr>Polscy laureaci Nagrody Nobla: </vt:lpstr>
      <vt:lpstr>Henryk Sienkiewicz  Nagroda Nobla w dziedzinie literatury 1905 r.</vt:lpstr>
      <vt:lpstr>Władysław Reymont  Nagroda Nobla w dziedzinie literatury 1924 r.  </vt:lpstr>
      <vt:lpstr>Czesław Miłosz  Nagroda Nobla w dziedzinie literatury 1980 r.</vt:lpstr>
      <vt:lpstr>Lech Wałęsa  Pokojowa Nagroda Nobla 1983 r. </vt:lpstr>
      <vt:lpstr>Wisława Szymborska  Nagroda Nobla w dziedzinie literatury 1996 r. </vt:lpstr>
      <vt:lpstr>Olga Tokarczuk  Nagroda Nobla w dziedzinie literatury 2018 r.  (nagrodę wręczono w 2019 roku)</vt:lpstr>
      <vt:lpstr>Gala Noblowska 2019 r. </vt:lpstr>
      <vt:lpstr>Król Szwecji Karol Gustaw XVI wręcza Nagrodę Nobla Oldze Tokarczuk</vt:lpstr>
      <vt:lpstr>Szwedzka rodzina królewska  na gali wręczania Nagród Nobla </vt:lpstr>
      <vt:lpstr>Notatka do zeszytu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</dc:title>
  <dc:creator>Magdalena Lenart</dc:creator>
  <cp:lastModifiedBy>Paweł</cp:lastModifiedBy>
  <cp:revision>8</cp:revision>
  <dcterms:created xsi:type="dcterms:W3CDTF">2020-05-11T16:34:37Z</dcterms:created>
  <dcterms:modified xsi:type="dcterms:W3CDTF">2020-05-11T18:12:20Z</dcterms:modified>
</cp:coreProperties>
</file>