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71" r:id="rId5"/>
    <p:sldId id="259" r:id="rId6"/>
    <p:sldId id="260" r:id="rId7"/>
    <p:sldId id="267" r:id="rId8"/>
    <p:sldId id="270" r:id="rId9"/>
    <p:sldId id="257" r:id="rId10"/>
    <p:sldId id="265" r:id="rId11"/>
    <p:sldId id="264" r:id="rId12"/>
    <p:sldId id="258" r:id="rId13"/>
    <p:sldId id="268" r:id="rId14"/>
    <p:sldId id="269" r:id="rId15"/>
    <p:sldId id="266"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AC312-6378-A26C-8C43-38CB0D60678A}" v="356" dt="2021-12-05T22:35:53.040"/>
    <p1510:client id="{3CE7B3F6-ADA6-488E-AA5E-6828CC3EFBFF}" v="656" dt="2021-12-02T18:16:39.035"/>
    <p1510:client id="{6E58E3EF-4356-923E-1CC5-2EE3A7F5B6C1}" v="132" dt="2021-12-06T19:05:49.994"/>
    <p1510:client id="{93FD302A-6B3C-F161-06A0-6555C012DC58}" v="1" dt="2021-12-02T18:17:30.596"/>
    <p1510:client id="{D94F64E8-AA8D-1493-9F9A-CA6D09B77FDE}" v="625" dt="2021-12-02T18:16:09.998"/>
    <p1510:client id="{F83C63E4-6BA4-D091-1B66-38E742214FC2}" v="304" dt="2021-12-06T19:10:38.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Styl jasny 2 — Ak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2021-12-12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2021-12-12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2021-12-12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2021-12-12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2021-12-12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2021-12-12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2021-12-12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2021-12-12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2021-12-12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2021-12-12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2021-12-12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2021-12-12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ypracowania24.pl/wos/2205/stan-wojenny-w-polsce" TargetMode="External"/><Relationship Id="rId2" Type="http://schemas.openxmlformats.org/officeDocument/2006/relationships/hyperlink" Target="https://pl.wikipedia.org/wiki/Stan_wojenny"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ypracowania24.pl/wos/2206/stan-wojenny-w-polsce" TargetMode="External"/><Relationship Id="rId4" Type="http://schemas.openxmlformats.org/officeDocument/2006/relationships/hyperlink" Target="https://www.edukator.pl/presentation/show/?uid=c34128c4059efdcfd7d4af1a7c98c9d066fc8cd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hZQwQMj9GKo?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xmlns="" id="{FEB9ABCA-2212-412A-8839-EF85DC2F95D3}"/>
              </a:ext>
            </a:extLst>
          </p:cNvPr>
          <p:cNvPicPr>
            <a:picLocks noChangeAspect="1"/>
          </p:cNvPicPr>
          <p:nvPr/>
        </p:nvPicPr>
        <p:blipFill rotWithShape="1">
          <a:blip r:embed="rId2">
            <a:alphaModFix amt="45000"/>
          </a:blip>
          <a:srcRect t="6040" b="6069"/>
          <a:stretch/>
        </p:blipFill>
        <p:spPr>
          <a:xfrm>
            <a:off x="-1" y="-30"/>
            <a:ext cx="12192000" cy="6855958"/>
          </a:xfrm>
          <a:prstGeom prst="rect">
            <a:avLst/>
          </a:prstGeom>
        </p:spPr>
      </p:pic>
      <p:sp>
        <p:nvSpPr>
          <p:cNvPr id="44" name="Rectangle 43">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ytuł 1"/>
          <p:cNvSpPr>
            <a:spLocks noGrp="1"/>
          </p:cNvSpPr>
          <p:nvPr>
            <p:ph type="ctrTitle"/>
          </p:nvPr>
        </p:nvSpPr>
        <p:spPr>
          <a:xfrm>
            <a:off x="1769532" y="1695576"/>
            <a:ext cx="8652938" cy="2857191"/>
          </a:xfrm>
        </p:spPr>
        <p:txBody>
          <a:bodyPr anchor="ctr">
            <a:normAutofit/>
          </a:bodyPr>
          <a:lstStyle/>
          <a:p>
            <a:r>
              <a:rPr lang="pl-PL" sz="6200" b="1" i="1" dirty="0">
                <a:cs typeface="Calibri Light"/>
              </a:rPr>
              <a:t>40 rocznica wprowadzenia stanu wojennego</a:t>
            </a:r>
          </a:p>
        </p:txBody>
      </p:sp>
      <p:sp>
        <p:nvSpPr>
          <p:cNvPr id="3" name="Podtytuł 2"/>
          <p:cNvSpPr>
            <a:spLocks noGrp="1"/>
          </p:cNvSpPr>
          <p:nvPr>
            <p:ph type="subTitle" idx="1"/>
          </p:nvPr>
        </p:nvSpPr>
        <p:spPr>
          <a:xfrm>
            <a:off x="1769532" y="4623127"/>
            <a:ext cx="8655200" cy="457201"/>
          </a:xfrm>
        </p:spPr>
        <p:txBody>
          <a:bodyPr vert="horz" lIns="91440" tIns="45720" rIns="91440" bIns="45720" rtlCol="0">
            <a:normAutofit/>
          </a:bodyPr>
          <a:lstStyle/>
          <a:p>
            <a:r>
              <a:rPr lang="pl-PL">
                <a:cs typeface="Calibri"/>
              </a:rPr>
              <a:t>Ewa Kaczanowska i Julia Wątor</a:t>
            </a:r>
          </a:p>
        </p:txBody>
      </p:sp>
      <p:sp>
        <p:nvSpPr>
          <p:cNvPr id="46" name="Rectangle 45">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9">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droga, zewnętrzne, samochód, ulica&#10;&#10;Opis wygenerowany automatycznie">
            <a:extLst>
              <a:ext uri="{FF2B5EF4-FFF2-40B4-BE49-F238E27FC236}">
                <a16:creationId xmlns:a16="http://schemas.microsoft.com/office/drawing/2014/main" xmlns="" id="{C23504A3-7374-443D-B293-E3E68A4B2729}"/>
              </a:ext>
            </a:extLst>
          </p:cNvPr>
          <p:cNvPicPr>
            <a:picLocks noChangeAspect="1"/>
          </p:cNvPicPr>
          <p:nvPr/>
        </p:nvPicPr>
        <p:blipFill rotWithShape="1">
          <a:blip r:embed="rId2">
            <a:alphaModFix amt="35000"/>
          </a:blip>
          <a:srcRect l="356" r="17421" b="-1"/>
          <a:stretch/>
        </p:blipFill>
        <p:spPr>
          <a:xfrm>
            <a:off x="20" y="-100987"/>
            <a:ext cx="12191980" cy="6857999"/>
          </a:xfrm>
          <a:prstGeom prst="rect">
            <a:avLst/>
          </a:prstGeom>
        </p:spPr>
      </p:pic>
      <p:sp>
        <p:nvSpPr>
          <p:cNvPr id="2" name="Title 1">
            <a:extLst>
              <a:ext uri="{FF2B5EF4-FFF2-40B4-BE49-F238E27FC236}">
                <a16:creationId xmlns:a16="http://schemas.microsoft.com/office/drawing/2014/main" xmlns="" id="{7918C063-239A-4690-B915-773497C4BC2E}"/>
              </a:ext>
            </a:extLst>
          </p:cNvPr>
          <p:cNvSpPr>
            <a:spLocks noGrp="1"/>
          </p:cNvSpPr>
          <p:nvPr>
            <p:ph type="title"/>
          </p:nvPr>
        </p:nvSpPr>
        <p:spPr>
          <a:xfrm>
            <a:off x="838201" y="1065862"/>
            <a:ext cx="3313164" cy="4726276"/>
          </a:xfrm>
        </p:spPr>
        <p:txBody>
          <a:bodyPr>
            <a:normAutofit/>
          </a:bodyPr>
          <a:lstStyle/>
          <a:p>
            <a:pPr algn="r"/>
            <a:r>
              <a:rPr lang="en-US" sz="4000" b="1" dirty="0" err="1">
                <a:solidFill>
                  <a:srgbClr val="FFFFFF"/>
                </a:solidFill>
                <a:cs typeface="Calibri Light"/>
              </a:rPr>
              <a:t>Dlaczego</a:t>
            </a:r>
            <a:r>
              <a:rPr lang="en-US" sz="4000" b="1" dirty="0">
                <a:solidFill>
                  <a:srgbClr val="FFFFFF"/>
                </a:solidFill>
                <a:cs typeface="Calibri Light"/>
              </a:rPr>
              <a:t> </a:t>
            </a:r>
            <a:r>
              <a:rPr lang="en-US" sz="4000" b="1" dirty="0" err="1">
                <a:solidFill>
                  <a:srgbClr val="FFFFFF"/>
                </a:solidFill>
                <a:cs typeface="Calibri Light"/>
              </a:rPr>
              <a:t>akurat</a:t>
            </a:r>
            <a:r>
              <a:rPr lang="en-US" sz="4000" b="1" dirty="0">
                <a:solidFill>
                  <a:srgbClr val="FFFFFF"/>
                </a:solidFill>
                <a:cs typeface="Calibri Light"/>
              </a:rPr>
              <a:t> </a:t>
            </a:r>
            <a:r>
              <a:rPr lang="en-US" sz="4000" b="1" dirty="0" err="1">
                <a:solidFill>
                  <a:srgbClr val="FFFFFF"/>
                </a:solidFill>
                <a:cs typeface="Calibri Light"/>
              </a:rPr>
              <a:t>noc</a:t>
            </a:r>
            <a:r>
              <a:rPr lang="en-US" sz="4000" b="1" dirty="0">
                <a:solidFill>
                  <a:srgbClr val="FFFFFF"/>
                </a:solidFill>
                <a:cs typeface="Calibri Light"/>
              </a:rPr>
              <a:t> z </a:t>
            </a:r>
            <a:r>
              <a:rPr lang="en-US" sz="4000" b="1" dirty="0" err="1">
                <a:solidFill>
                  <a:srgbClr val="FFFFFF"/>
                </a:solidFill>
                <a:cs typeface="Calibri Light"/>
              </a:rPr>
              <a:t>soboty</a:t>
            </a:r>
            <a:r>
              <a:rPr lang="en-US" sz="4000" b="1" dirty="0">
                <a:solidFill>
                  <a:srgbClr val="FFFFFF"/>
                </a:solidFill>
                <a:cs typeface="Calibri Light"/>
              </a:rPr>
              <a:t> </a:t>
            </a:r>
            <a:r>
              <a:rPr lang="en-US" sz="4000" b="1" dirty="0" err="1">
                <a:solidFill>
                  <a:srgbClr val="FFFFFF"/>
                </a:solidFill>
                <a:cs typeface="Calibri Light"/>
              </a:rPr>
              <a:t>na</a:t>
            </a:r>
            <a:r>
              <a:rPr lang="en-US" sz="4000" b="1" dirty="0">
                <a:solidFill>
                  <a:srgbClr val="FFFFFF"/>
                </a:solidFill>
                <a:cs typeface="Calibri Light"/>
              </a:rPr>
              <a:t> </a:t>
            </a:r>
            <a:r>
              <a:rPr lang="en-US" sz="4000" b="1" dirty="0" err="1">
                <a:solidFill>
                  <a:srgbClr val="FFFFFF"/>
                </a:solidFill>
                <a:cs typeface="Calibri Light"/>
              </a:rPr>
              <a:t>niedziele</a:t>
            </a:r>
            <a:r>
              <a:rPr lang="en-US" sz="4000" b="1" dirty="0">
                <a:solidFill>
                  <a:srgbClr val="FFFFFF"/>
                </a:solidFill>
                <a:cs typeface="Calibri Light"/>
              </a:rPr>
              <a:t>?</a:t>
            </a:r>
            <a:endParaRPr lang="en-US" sz="4000" b="1">
              <a:solidFill>
                <a:srgbClr val="FFFFFF"/>
              </a:solidFill>
              <a:cs typeface="Calibri Light"/>
            </a:endParaRPr>
          </a:p>
        </p:txBody>
      </p:sp>
      <p:cxnSp>
        <p:nvCxnSpPr>
          <p:cNvPr id="18" name="Straight Connector 21">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6C96610-3540-426B-816C-DBAF28F59468}"/>
              </a:ext>
            </a:extLst>
          </p:cNvPr>
          <p:cNvSpPr>
            <a:spLocks noGrp="1"/>
          </p:cNvSpPr>
          <p:nvPr>
            <p:ph idx="1"/>
          </p:nvPr>
        </p:nvSpPr>
        <p:spPr>
          <a:xfrm>
            <a:off x="4894695" y="1065861"/>
            <a:ext cx="6867631" cy="4956882"/>
          </a:xfrm>
        </p:spPr>
        <p:txBody>
          <a:bodyPr vert="horz" lIns="91440" tIns="45720" rIns="91440" bIns="45720" rtlCol="0" anchor="ctr">
            <a:normAutofit fontScale="92500" lnSpcReduction="10000"/>
          </a:bodyPr>
          <a:lstStyle/>
          <a:p>
            <a:pPr marL="0" indent="0" algn="just">
              <a:buNone/>
            </a:pPr>
            <a:r>
              <a:rPr lang="pl-PL" sz="2400" dirty="0">
                <a:solidFill>
                  <a:srgbClr val="FFFFFF"/>
                </a:solidFill>
                <a:ea typeface="+mn-lt"/>
                <a:cs typeface="+mn-lt"/>
              </a:rPr>
              <a:t>"  Stan wojenny był planowany długo, najlepszym dniem na zorganizowanie planu stanu wojennego była noc z soboty na niedziele ze względu na fakt, że ludzie w tych dniach nie pracują, ale był jeszcze drugi ważny czynnik, termin stanu wojennego był ściśle związany z Komisją Krajową otóż możliwość zatrzymania ponad 100 osób z najważniejszych związków, szefów regionów, członków Komisji Krajowej i właściwie - wyłączenia ich całkowicie z gry. Prawdopodobnie stan wojenny miał być wprowadzony kilka dni wcześniej o czym generał Jaruzelski poinformował również Moskwę , szczególnie pokazuje to posiedzenie 10 grudnia gdzie Rosjanie są ewidentnie zniecierpliwieni brakiem wprowadzeniem stanu wojennego w Polsce, twierdząc, że tak naprawdę jest to problem Jaruzelskiego czy go wprowadzić czy nie, co się stanie z polską, że nie ma mowy o sowieckiej pomocy."  </a:t>
            </a:r>
            <a:endParaRPr lang="en-US"/>
          </a:p>
          <a:p>
            <a:pPr marL="0" indent="0" algn="just">
              <a:buNone/>
            </a:pPr>
            <a:r>
              <a:rPr lang="pl-PL" sz="1700" dirty="0">
                <a:ea typeface="+mn-lt"/>
                <a:cs typeface="+mn-lt"/>
              </a:rPr>
              <a:t/>
            </a:r>
            <a:br>
              <a:rPr lang="pl-PL" sz="1700" dirty="0">
                <a:ea typeface="+mn-lt"/>
                <a:cs typeface="+mn-lt"/>
              </a:rPr>
            </a:br>
            <a:r>
              <a:rPr lang="pl-PL" sz="1700" dirty="0">
                <a:solidFill>
                  <a:srgbClr val="FFFFFF"/>
                </a:solidFill>
                <a:cs typeface="Calibri" panose="020F0502020204030204"/>
              </a:rPr>
              <a:t>dr. Grzegorz </a:t>
            </a:r>
            <a:r>
              <a:rPr lang="pl-PL" sz="1700" dirty="0" err="1">
                <a:solidFill>
                  <a:srgbClr val="FFFFFF"/>
                </a:solidFill>
                <a:cs typeface="Calibri" panose="020F0502020204030204"/>
              </a:rPr>
              <a:t>Majszczak</a:t>
            </a:r>
            <a:r>
              <a:rPr lang="pl-PL" sz="1700" dirty="0">
                <a:solidFill>
                  <a:srgbClr val="FFFFFF"/>
                </a:solidFill>
                <a:cs typeface="Calibri" panose="020F0502020204030204"/>
              </a:rPr>
              <a:t> - fragment programu "Przystanek Historia" odc. 11</a:t>
            </a:r>
          </a:p>
          <a:p>
            <a:pPr algn="just"/>
            <a:endParaRPr lang="pl-PL" sz="1700">
              <a:solidFill>
                <a:srgbClr val="FFFFFF"/>
              </a:solidFill>
              <a:cs typeface="Calibri" panose="020F0502020204030204"/>
            </a:endParaRPr>
          </a:p>
        </p:txBody>
      </p:sp>
    </p:spTree>
    <p:extLst>
      <p:ext uri="{BB962C8B-B14F-4D97-AF65-F5344CB8AC3E}">
        <p14:creationId xmlns:p14="http://schemas.microsoft.com/office/powerpoint/2010/main" val="10219679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4E8F40FE-293C-453F-B8A6-4278993567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427517F-82C0-4961-B22B-54EEDE9DFC16}"/>
              </a:ext>
            </a:extLst>
          </p:cNvPr>
          <p:cNvSpPr>
            <a:spLocks noGrp="1"/>
          </p:cNvSpPr>
          <p:nvPr>
            <p:ph type="title"/>
          </p:nvPr>
        </p:nvSpPr>
        <p:spPr>
          <a:xfrm>
            <a:off x="548640" y="856271"/>
            <a:ext cx="4114800" cy="1645139"/>
          </a:xfrm>
        </p:spPr>
        <p:txBody>
          <a:bodyPr anchor="b">
            <a:normAutofit/>
          </a:bodyPr>
          <a:lstStyle/>
          <a:p>
            <a:r>
              <a:rPr lang="pl-PL" sz="3800">
                <a:cs typeface="Calibri Light"/>
              </a:rPr>
              <a:t>Reakcja Polaków </a:t>
            </a:r>
            <a:endParaRPr lang="pl-PL" sz="3800"/>
          </a:p>
        </p:txBody>
      </p:sp>
      <p:sp>
        <p:nvSpPr>
          <p:cNvPr id="25" name="Rectangle 24">
            <a:extLst>
              <a:ext uri="{FF2B5EF4-FFF2-40B4-BE49-F238E27FC236}">
                <a16:creationId xmlns:a16="http://schemas.microsoft.com/office/drawing/2014/main" xmlns="" id="{481EABE0-FA8E-49A5-A966-F0539111C9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86384"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xmlns="" id="{56A3E26D-73B1-468C-B97B-BC18159597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40" y="2712821"/>
            <a:ext cx="3975945"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DDA39C5F-8252-4759-B038-2455DC62C4C1}"/>
              </a:ext>
            </a:extLst>
          </p:cNvPr>
          <p:cNvSpPr>
            <a:spLocks noGrp="1"/>
          </p:cNvSpPr>
          <p:nvPr>
            <p:ph idx="1"/>
          </p:nvPr>
        </p:nvSpPr>
        <p:spPr>
          <a:xfrm>
            <a:off x="548640" y="2942520"/>
            <a:ext cx="4114800" cy="3245804"/>
          </a:xfrm>
        </p:spPr>
        <p:txBody>
          <a:bodyPr vert="horz" lIns="91440" tIns="45720" rIns="91440" bIns="45720" rtlCol="0">
            <a:normAutofit/>
          </a:bodyPr>
          <a:lstStyle/>
          <a:p>
            <a:pPr marL="0" indent="0">
              <a:buNone/>
            </a:pPr>
            <a:r>
              <a:rPr lang="pl-PL" sz="1700">
                <a:ea typeface="+mn-lt"/>
                <a:cs typeface="+mn-lt"/>
              </a:rPr>
              <a:t>Społeczeństwo w  szerokim zakresie podjęło bojkot kontrolowanych przez władze organizacji i instytucji, powstał podziemny ruch prasowo-wydawniczy, niezależny obieg informacji (np. radio "Solidarność"). Szeroką akcję pomocy prześladowanym przez władze prowadził Kościół katolicki. Podziemną "Solidarność" moralnie i materialnie wspierały międzynarodowe organizacje (m.in. Międzynarodowa Organizacja Pracy) i centrale związkowe. USA zastosowały w stosunku do PRL sankcje ekonomiczne.</a:t>
            </a:r>
            <a:endParaRPr lang="pl-PL" sz="1700">
              <a:cs typeface="Calibri" panose="020F0502020204030204"/>
            </a:endParaRPr>
          </a:p>
          <a:p>
            <a:endParaRPr lang="pl-PL" sz="1700">
              <a:ea typeface="+mn-lt"/>
              <a:cs typeface="+mn-lt"/>
            </a:endParaRPr>
          </a:p>
        </p:txBody>
      </p:sp>
      <p:pic>
        <p:nvPicPr>
          <p:cNvPr id="6" name="Picture 6">
            <a:extLst>
              <a:ext uri="{FF2B5EF4-FFF2-40B4-BE49-F238E27FC236}">
                <a16:creationId xmlns:a16="http://schemas.microsoft.com/office/drawing/2014/main" xmlns="" id="{4EBBA010-0751-4EA3-A753-9E7ED07CDB65}"/>
              </a:ext>
            </a:extLst>
          </p:cNvPr>
          <p:cNvPicPr>
            <a:picLocks noChangeAspect="1"/>
          </p:cNvPicPr>
          <p:nvPr/>
        </p:nvPicPr>
        <p:blipFill rotWithShape="1">
          <a:blip r:embed="rId2"/>
          <a:srcRect l="-322" t="8547" b="6996"/>
          <a:stretch/>
        </p:blipFill>
        <p:spPr>
          <a:xfrm>
            <a:off x="5165066" y="1076076"/>
            <a:ext cx="3256579" cy="2145268"/>
          </a:xfrm>
          <a:prstGeom prst="rect">
            <a:avLst/>
          </a:prstGeom>
        </p:spPr>
      </p:pic>
      <p:pic>
        <p:nvPicPr>
          <p:cNvPr id="7" name="Picture 7">
            <a:extLst>
              <a:ext uri="{FF2B5EF4-FFF2-40B4-BE49-F238E27FC236}">
                <a16:creationId xmlns:a16="http://schemas.microsoft.com/office/drawing/2014/main" xmlns="" id="{C92C0643-585C-4359-A533-62A605F3704A}"/>
              </a:ext>
            </a:extLst>
          </p:cNvPr>
          <p:cNvPicPr>
            <a:picLocks noChangeAspect="1"/>
          </p:cNvPicPr>
          <p:nvPr/>
        </p:nvPicPr>
        <p:blipFill>
          <a:blip r:embed="rId3"/>
          <a:stretch>
            <a:fillRect/>
          </a:stretch>
        </p:blipFill>
        <p:spPr>
          <a:xfrm>
            <a:off x="8529916" y="1077230"/>
            <a:ext cx="3246120" cy="2166785"/>
          </a:xfrm>
          <a:prstGeom prst="rect">
            <a:avLst/>
          </a:prstGeom>
        </p:spPr>
      </p:pic>
      <p:pic>
        <p:nvPicPr>
          <p:cNvPr id="5" name="Picture 5">
            <a:extLst>
              <a:ext uri="{FF2B5EF4-FFF2-40B4-BE49-F238E27FC236}">
                <a16:creationId xmlns:a16="http://schemas.microsoft.com/office/drawing/2014/main" xmlns="" id="{AA11810A-9BFA-488F-96F3-57C462F81ACF}"/>
              </a:ext>
            </a:extLst>
          </p:cNvPr>
          <p:cNvPicPr>
            <a:picLocks noChangeAspect="1"/>
          </p:cNvPicPr>
          <p:nvPr/>
        </p:nvPicPr>
        <p:blipFill rotWithShape="1">
          <a:blip r:embed="rId4"/>
          <a:srcRect l="9646" b="-538"/>
          <a:stretch/>
        </p:blipFill>
        <p:spPr>
          <a:xfrm>
            <a:off x="5165065" y="3562387"/>
            <a:ext cx="3256578" cy="2187787"/>
          </a:xfrm>
          <a:prstGeom prst="rect">
            <a:avLst/>
          </a:prstGeom>
        </p:spPr>
      </p:pic>
      <p:pic>
        <p:nvPicPr>
          <p:cNvPr id="8" name="Picture 9">
            <a:extLst>
              <a:ext uri="{FF2B5EF4-FFF2-40B4-BE49-F238E27FC236}">
                <a16:creationId xmlns:a16="http://schemas.microsoft.com/office/drawing/2014/main" xmlns="" id="{10036063-4DBB-4B29-AAE1-3A98CE369BBF}"/>
              </a:ext>
            </a:extLst>
          </p:cNvPr>
          <p:cNvPicPr>
            <a:picLocks noChangeAspect="1"/>
          </p:cNvPicPr>
          <p:nvPr/>
        </p:nvPicPr>
        <p:blipFill>
          <a:blip r:embed="rId5"/>
          <a:stretch>
            <a:fillRect/>
          </a:stretch>
        </p:blipFill>
        <p:spPr>
          <a:xfrm>
            <a:off x="8529916" y="3597631"/>
            <a:ext cx="3246120" cy="2166785"/>
          </a:xfrm>
          <a:prstGeom prst="rect">
            <a:avLst/>
          </a:prstGeom>
        </p:spPr>
      </p:pic>
    </p:spTree>
    <p:extLst>
      <p:ext uri="{BB962C8B-B14F-4D97-AF65-F5344CB8AC3E}">
        <p14:creationId xmlns:p14="http://schemas.microsoft.com/office/powerpoint/2010/main" val="1469001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xmlns="" id="{87EFE79A-46BB-4BD7-B891-A768B25CCA70}"/>
              </a:ext>
            </a:extLst>
          </p:cNvPr>
          <p:cNvPicPr>
            <a:picLocks noChangeAspect="1"/>
          </p:cNvPicPr>
          <p:nvPr/>
        </p:nvPicPr>
        <p:blipFill rotWithShape="1">
          <a:blip r:embed="rId2">
            <a:alphaModFix amt="40000"/>
          </a:blip>
          <a:srcRect t="9076" b="6337"/>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1B441AE7-47DB-4362-8971-399739790130}"/>
              </a:ext>
            </a:extLst>
          </p:cNvPr>
          <p:cNvSpPr>
            <a:spLocks noGrp="1"/>
          </p:cNvSpPr>
          <p:nvPr>
            <p:ph type="title"/>
          </p:nvPr>
        </p:nvSpPr>
        <p:spPr>
          <a:xfrm>
            <a:off x="841249" y="941832"/>
            <a:ext cx="10506456" cy="2057400"/>
          </a:xfrm>
        </p:spPr>
        <p:txBody>
          <a:bodyPr anchor="b">
            <a:normAutofit/>
          </a:bodyPr>
          <a:lstStyle/>
          <a:p>
            <a:r>
              <a:rPr lang="en-US" sz="5000" b="1" i="1" dirty="0" err="1">
                <a:cs typeface="Calibri Light"/>
              </a:rPr>
              <a:t>Skutki</a:t>
            </a:r>
            <a:r>
              <a:rPr lang="en-US" sz="5000" b="1" i="1" dirty="0">
                <a:cs typeface="Calibri Light"/>
              </a:rPr>
              <a:t> </a:t>
            </a:r>
            <a:r>
              <a:rPr lang="en-US" sz="5000" b="1" i="1" dirty="0" err="1">
                <a:cs typeface="Calibri Light"/>
              </a:rPr>
              <a:t>stanu</a:t>
            </a:r>
            <a:r>
              <a:rPr lang="en-US" sz="5000" b="1" i="1" dirty="0">
                <a:cs typeface="Calibri Light"/>
              </a:rPr>
              <a:t> </a:t>
            </a:r>
            <a:r>
              <a:rPr lang="en-US" sz="5000" b="1" i="1" dirty="0" err="1">
                <a:cs typeface="Calibri Light"/>
              </a:rPr>
              <a:t>wojennego</a:t>
            </a:r>
            <a:endParaRPr lang="en-US" sz="5000" b="1" i="1" dirty="0">
              <a:cs typeface="Calibri Light"/>
            </a:endParaRPr>
          </a:p>
        </p:txBody>
      </p:sp>
      <p:sp>
        <p:nvSpPr>
          <p:cNvPr id="15" name="Rectangle 1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3064144A-0DD0-456A-988C-CB4A5BCF7876}"/>
              </a:ext>
            </a:extLst>
          </p:cNvPr>
          <p:cNvSpPr>
            <a:spLocks noGrp="1"/>
          </p:cNvSpPr>
          <p:nvPr>
            <p:ph idx="1"/>
          </p:nvPr>
        </p:nvSpPr>
        <p:spPr>
          <a:xfrm>
            <a:off x="657634" y="3382803"/>
            <a:ext cx="10506456" cy="2670048"/>
          </a:xfrm>
        </p:spPr>
        <p:txBody>
          <a:bodyPr vert="horz" lIns="91440" tIns="45720" rIns="91440" bIns="45720" rtlCol="0" anchor="t">
            <a:noAutofit/>
          </a:bodyPr>
          <a:lstStyle/>
          <a:p>
            <a:r>
              <a:rPr lang="pl-PL" sz="1600" dirty="0">
                <a:ea typeface="+mn-lt"/>
                <a:cs typeface="+mn-lt"/>
              </a:rPr>
              <a:t>Uwięzienie opozycjonistów</a:t>
            </a:r>
          </a:p>
          <a:p>
            <a:r>
              <a:rPr lang="pl-PL" sz="1600" dirty="0">
                <a:ea typeface="+mn-lt"/>
                <a:cs typeface="+mn-lt"/>
              </a:rPr>
              <a:t>Ograniczenie praw obywatelskich</a:t>
            </a:r>
          </a:p>
          <a:p>
            <a:r>
              <a:rPr lang="pl-PL" sz="1600" dirty="0">
                <a:ea typeface="+mn-lt"/>
                <a:cs typeface="+mn-lt"/>
              </a:rPr>
              <a:t>Przemoc wojska i milicji wobec społeczeństwa</a:t>
            </a:r>
          </a:p>
          <a:p>
            <a:r>
              <a:rPr lang="pl-PL" sz="1600" dirty="0">
                <a:ea typeface="+mn-lt"/>
                <a:cs typeface="+mn-lt"/>
              </a:rPr>
              <a:t> pogarszająca się sytuacja gospodarcza w kraju</a:t>
            </a:r>
          </a:p>
          <a:p>
            <a:r>
              <a:rPr lang="pl-PL" sz="1600" dirty="0">
                <a:ea typeface="+mn-lt"/>
                <a:cs typeface="+mn-lt"/>
              </a:rPr>
              <a:t>Zwiększenie zadłużenia kraju</a:t>
            </a:r>
            <a:endParaRPr lang="pl-PL" sz="1600" dirty="0">
              <a:cs typeface="Calibri"/>
            </a:endParaRPr>
          </a:p>
          <a:p>
            <a:r>
              <a:rPr lang="pl-PL" sz="1600" dirty="0">
                <a:ea typeface="+mn-lt"/>
                <a:cs typeface="+mn-lt"/>
              </a:rPr>
              <a:t>Stan wojenny doprowadził do ostatecznego i całkowitego rozdźwięku pomiędzy władzą komunistyczną i społeczeństwem. </a:t>
            </a:r>
          </a:p>
          <a:p>
            <a:r>
              <a:rPr lang="pl-PL" sz="1600" dirty="0">
                <a:ea typeface="+mn-lt"/>
                <a:cs typeface="+mn-lt"/>
              </a:rPr>
              <a:t>Społeczeństwo nie wierzyło już w możliwość stopniowego wprowadzenia reformy systemu politycznego i ekonomicznego. </a:t>
            </a:r>
            <a:endParaRPr lang="pl-PL" sz="1600" dirty="0">
              <a:cs typeface="Calibri"/>
            </a:endParaRPr>
          </a:p>
          <a:p>
            <a:r>
              <a:rPr lang="pl-PL" sz="1600" dirty="0">
                <a:ea typeface="+mn-lt"/>
                <a:cs typeface="+mn-lt"/>
              </a:rPr>
              <a:t>Ataki na Kościół i religię</a:t>
            </a:r>
            <a:endParaRPr lang="pl-PL" sz="1600" dirty="0">
              <a:cs typeface="Calibri"/>
            </a:endParaRPr>
          </a:p>
          <a:p>
            <a:r>
              <a:rPr lang="pl-PL" sz="1600" dirty="0">
                <a:cs typeface="Calibri"/>
              </a:rPr>
              <a:t>Ciągłe strajki robotników </a:t>
            </a:r>
          </a:p>
          <a:p>
            <a:endParaRPr lang="pl-PL" sz="1100">
              <a:cs typeface="Calibri"/>
            </a:endParaRPr>
          </a:p>
        </p:txBody>
      </p:sp>
    </p:spTree>
    <p:extLst>
      <p:ext uri="{BB962C8B-B14F-4D97-AF65-F5344CB8AC3E}">
        <p14:creationId xmlns:p14="http://schemas.microsoft.com/office/powerpoint/2010/main" val="1960883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1">
            <a:extLst>
              <a:ext uri="{FF2B5EF4-FFF2-40B4-BE49-F238E27FC236}">
                <a16:creationId xmlns:a16="http://schemas.microsoft.com/office/drawing/2014/main" xmlns="" id="{330D6772-5550-42D5-B8BC-CDE2836562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3">
            <a:extLst>
              <a:ext uri="{FF2B5EF4-FFF2-40B4-BE49-F238E27FC236}">
                <a16:creationId xmlns:a16="http://schemas.microsoft.com/office/drawing/2014/main" xmlns="" id="{97DB0DD1-0F30-4B7E-A6DC-3DDA7D5B35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 name="Obraz 11">
            <a:extLst>
              <a:ext uri="{FF2B5EF4-FFF2-40B4-BE49-F238E27FC236}">
                <a16:creationId xmlns:a16="http://schemas.microsoft.com/office/drawing/2014/main" xmlns="" id="{9A67F9DE-552A-4619-AF2C-F699C9F40778}"/>
              </a:ext>
            </a:extLst>
          </p:cNvPr>
          <p:cNvPicPr>
            <a:picLocks noChangeAspect="1"/>
          </p:cNvPicPr>
          <p:nvPr/>
        </p:nvPicPr>
        <p:blipFill rotWithShape="1">
          <a:blip r:embed="rId2">
            <a:alphaModFix amt="60000"/>
          </a:blip>
          <a:srcRect/>
          <a:stretch/>
        </p:blipFill>
        <p:spPr>
          <a:xfrm>
            <a:off x="20" y="-37170"/>
            <a:ext cx="12191980" cy="6857999"/>
          </a:xfrm>
          <a:prstGeom prst="rect">
            <a:avLst/>
          </a:prstGeom>
        </p:spPr>
      </p:pic>
      <p:sp>
        <p:nvSpPr>
          <p:cNvPr id="2" name="Tytuł 1">
            <a:extLst>
              <a:ext uri="{FF2B5EF4-FFF2-40B4-BE49-F238E27FC236}">
                <a16:creationId xmlns:a16="http://schemas.microsoft.com/office/drawing/2014/main" xmlns="" id="{4B1D0F91-8C37-4222-BE88-D6CE14CCBB24}"/>
              </a:ext>
            </a:extLst>
          </p:cNvPr>
          <p:cNvSpPr>
            <a:spLocks noGrp="1"/>
          </p:cNvSpPr>
          <p:nvPr>
            <p:ph type="title"/>
          </p:nvPr>
        </p:nvSpPr>
        <p:spPr>
          <a:xfrm>
            <a:off x="7370955" y="3242032"/>
            <a:ext cx="4155825" cy="4072044"/>
          </a:xfrm>
        </p:spPr>
        <p:txBody>
          <a:bodyPr vert="horz" lIns="91440" tIns="45720" rIns="91440" bIns="45720" rtlCol="0" anchor="t">
            <a:normAutofit/>
          </a:bodyPr>
          <a:lstStyle/>
          <a:p>
            <a:r>
              <a:rPr lang="en-US" b="1" kern="1200">
                <a:solidFill>
                  <a:srgbClr val="FFFFFF"/>
                </a:solidFill>
                <a:latin typeface="+mj-lt"/>
                <a:ea typeface="+mj-ea"/>
                <a:cs typeface="+mj-cs"/>
              </a:rPr>
              <a:t>Kalendarium</a:t>
            </a:r>
            <a:endParaRPr lang="en-US" b="1" kern="1200">
              <a:solidFill>
                <a:srgbClr val="FFFFFF"/>
              </a:solidFill>
              <a:latin typeface="+mj-lt"/>
              <a:cs typeface="Calibri Light"/>
            </a:endParaRPr>
          </a:p>
        </p:txBody>
      </p:sp>
      <p:sp>
        <p:nvSpPr>
          <p:cNvPr id="3" name="Symbol zastępczy zawartości 2">
            <a:extLst>
              <a:ext uri="{FF2B5EF4-FFF2-40B4-BE49-F238E27FC236}">
                <a16:creationId xmlns:a16="http://schemas.microsoft.com/office/drawing/2014/main" xmlns="" id="{84D5BF44-6EEA-4AC2-AF31-E4BF0D1F1277}"/>
              </a:ext>
            </a:extLst>
          </p:cNvPr>
          <p:cNvSpPr>
            <a:spLocks noGrp="1"/>
          </p:cNvSpPr>
          <p:nvPr>
            <p:ph idx="1"/>
          </p:nvPr>
        </p:nvSpPr>
        <p:spPr>
          <a:xfrm>
            <a:off x="568088" y="2015398"/>
            <a:ext cx="6167248" cy="4072044"/>
          </a:xfrm>
        </p:spPr>
        <p:txBody>
          <a:bodyPr vert="horz" lIns="91440" tIns="45720" rIns="91440" bIns="45720" rtlCol="0">
            <a:normAutofit/>
          </a:bodyPr>
          <a:lstStyle/>
          <a:p>
            <a:pPr marL="342900" indent="-342900">
              <a:buFont typeface="Wingdings" panose="020B0604020202020204" pitchFamily="34" charset="0"/>
              <a:buChar char="Ø"/>
            </a:pPr>
            <a:r>
              <a:rPr lang="en-US" sz="2000">
                <a:solidFill>
                  <a:srgbClr val="FFFFFF"/>
                </a:solidFill>
              </a:rPr>
              <a:t>12 grudnia 1981 - godzina 23.00, przerwanie połączeń telefonicznych i teleksowych. Około północy przestaje nadawać radio i telewizja.</a:t>
            </a:r>
            <a:endParaRPr lang="en-US" sz="2000">
              <a:solidFill>
                <a:srgbClr val="FFFFFF"/>
              </a:solidFill>
              <a:cs typeface="Calibri"/>
            </a:endParaRPr>
          </a:p>
          <a:p>
            <a:pPr marL="342900" indent="-342900">
              <a:buFont typeface="Wingdings" panose="020B0604020202020204" pitchFamily="34" charset="0"/>
              <a:buChar char="Ø"/>
            </a:pPr>
            <a:r>
              <a:rPr lang="en-US" sz="2000">
                <a:solidFill>
                  <a:srgbClr val="FFFFFF"/>
                </a:solidFill>
              </a:rPr>
              <a:t>13 grudnia 1981 - Rada Państwa uchwala dekret o wprowadzeniu stanu wojennego. Ukonstytuowanie się Wojskowej Rady Ocalenia Narodowego. Rozpoczęcie internowań kilkunastu tysięcy działaczy Solidarności.</a:t>
            </a:r>
            <a:endParaRPr lang="en-US" sz="2000">
              <a:solidFill>
                <a:srgbClr val="FFFFFF"/>
              </a:solidFill>
              <a:cs typeface="Calibri"/>
            </a:endParaRPr>
          </a:p>
          <a:p>
            <a:pPr marL="342900" indent="-342900">
              <a:buFont typeface="Wingdings" panose="020B0604020202020204" pitchFamily="34" charset="0"/>
              <a:buChar char="Ø"/>
            </a:pPr>
            <a:r>
              <a:rPr lang="en-US" sz="2000">
                <a:solidFill>
                  <a:srgbClr val="FFFFFF"/>
                </a:solidFill>
              </a:rPr>
              <a:t>22 lipca 1983 – zniesienie stanu wojennego po 586 dniach. Rozwiązanie WRON. Ogłoszenie amnestii dla więźniów politycznych.</a:t>
            </a:r>
            <a:endParaRPr lang="en-US" sz="2000">
              <a:solidFill>
                <a:srgbClr val="FFFFFF"/>
              </a:solidFill>
              <a:cs typeface="Calibri"/>
            </a:endParaRPr>
          </a:p>
        </p:txBody>
      </p:sp>
      <p:sp>
        <p:nvSpPr>
          <p:cNvPr id="5" name="TextBox 4">
            <a:extLst>
              <a:ext uri="{FF2B5EF4-FFF2-40B4-BE49-F238E27FC236}">
                <a16:creationId xmlns:a16="http://schemas.microsoft.com/office/drawing/2014/main" xmlns="" id="{C7C83EFF-67B2-40C1-BCB6-CF646D66D34F}"/>
              </a:ext>
            </a:extLst>
          </p:cNvPr>
          <p:cNvSpPr txBox="1"/>
          <p:nvPr/>
        </p:nvSpPr>
        <p:spPr>
          <a:xfrm>
            <a:off x="6417731" y="2888250"/>
            <a:ext cx="4292594" cy="295977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000" dirty="0">
              <a:cs typeface="Calibri"/>
            </a:endParaRPr>
          </a:p>
        </p:txBody>
      </p:sp>
      <p:cxnSp>
        <p:nvCxnSpPr>
          <p:cNvPr id="14" name="Straight Arrow Connector 13">
            <a:extLst>
              <a:ext uri="{FF2B5EF4-FFF2-40B4-BE49-F238E27FC236}">
                <a16:creationId xmlns:a16="http://schemas.microsoft.com/office/drawing/2014/main" xmlns="" id="{2F6EAFE6-39EE-4F28-92FA-CA28618ABA19}"/>
              </a:ext>
            </a:extLst>
          </p:cNvPr>
          <p:cNvCxnSpPr/>
          <p:nvPr/>
        </p:nvCxnSpPr>
        <p:spPr>
          <a:xfrm flipH="1">
            <a:off x="6937453" y="1975160"/>
            <a:ext cx="37170" cy="3150219"/>
          </a:xfrm>
          <a:prstGeom prst="straightConnector1">
            <a:avLst/>
          </a:prstGeom>
          <a:ln>
            <a:solidFill>
              <a:schemeClr val="bg1"/>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900093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a:extLst>
              <a:ext uri="{FF2B5EF4-FFF2-40B4-BE49-F238E27FC236}">
                <a16:creationId xmlns:a16="http://schemas.microsoft.com/office/drawing/2014/main" xmlns="" id="{F726D8D0-7C1F-48A7-AF28-C82985C1D75A}"/>
              </a:ext>
            </a:extLst>
          </p:cNvPr>
          <p:cNvPicPr>
            <a:picLocks noGrp="1" noChangeAspect="1"/>
          </p:cNvPicPr>
          <p:nvPr>
            <p:ph idx="1"/>
          </p:nvPr>
        </p:nvPicPr>
        <p:blipFill>
          <a:blip r:embed="rId2"/>
          <a:stretch>
            <a:fillRect/>
          </a:stretch>
        </p:blipFill>
        <p:spPr>
          <a:xfrm>
            <a:off x="643467" y="1029885"/>
            <a:ext cx="10905066" cy="4798228"/>
          </a:xfrm>
          <a:prstGeom prst="rect">
            <a:avLst/>
          </a:prstGeom>
        </p:spPr>
      </p:pic>
    </p:spTree>
    <p:extLst>
      <p:ext uri="{BB962C8B-B14F-4D97-AF65-F5344CB8AC3E}">
        <p14:creationId xmlns:p14="http://schemas.microsoft.com/office/powerpoint/2010/main" val="16770268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0FD9272-3E0F-4430-A2EC-7FA671249641}"/>
              </a:ext>
            </a:extLst>
          </p:cNvPr>
          <p:cNvSpPr>
            <a:spLocks noGrp="1"/>
          </p:cNvSpPr>
          <p:nvPr>
            <p:ph type="title"/>
          </p:nvPr>
        </p:nvSpPr>
        <p:spPr>
          <a:xfrm>
            <a:off x="640080" y="325369"/>
            <a:ext cx="4368602" cy="1956841"/>
          </a:xfrm>
        </p:spPr>
        <p:txBody>
          <a:bodyPr anchor="b">
            <a:normAutofit/>
          </a:bodyPr>
          <a:lstStyle/>
          <a:p>
            <a:r>
              <a:rPr lang="pl-PL" sz="4200">
                <a:latin typeface="Castellar"/>
                <a:cs typeface="Calibri Light"/>
              </a:rPr>
              <a:t>bibliografia</a:t>
            </a:r>
            <a:endParaRPr lang="pl-PL" sz="4200">
              <a:latin typeface="Castellar"/>
            </a:endParaRPr>
          </a:p>
        </p:txBody>
      </p:sp>
      <p:sp>
        <p:nvSpPr>
          <p:cNvPr id="21"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B7A037FE-3F2E-4115-B736-88AB4E6390F3}"/>
              </a:ext>
            </a:extLst>
          </p:cNvPr>
          <p:cNvSpPr>
            <a:spLocks noGrp="1"/>
          </p:cNvSpPr>
          <p:nvPr>
            <p:ph idx="1"/>
          </p:nvPr>
        </p:nvSpPr>
        <p:spPr>
          <a:xfrm>
            <a:off x="640080" y="2872899"/>
            <a:ext cx="4243589" cy="3320668"/>
          </a:xfrm>
        </p:spPr>
        <p:txBody>
          <a:bodyPr vert="horz" lIns="91440" tIns="45720" rIns="91440" bIns="45720" rtlCol="0">
            <a:normAutofit/>
          </a:bodyPr>
          <a:lstStyle/>
          <a:p>
            <a:r>
              <a:rPr lang="pl-PL" sz="2200">
                <a:cs typeface="Calibri"/>
              </a:rPr>
              <a:t>Czym jest stan wojenny- </a:t>
            </a:r>
            <a:r>
              <a:rPr lang="pl-PL" sz="2200">
                <a:cs typeface="Calibri"/>
                <a:hlinkClick r:id="rId2"/>
              </a:rPr>
              <a:t>link</a:t>
            </a:r>
            <a:endParaRPr lang="pl-PL" sz="2200">
              <a:cs typeface="Calibri"/>
            </a:endParaRPr>
          </a:p>
          <a:p>
            <a:endParaRPr lang="pl-PL" sz="2200">
              <a:cs typeface="Calibri"/>
            </a:endParaRPr>
          </a:p>
          <a:p>
            <a:r>
              <a:rPr lang="pl-PL" sz="2200">
                <a:cs typeface="Calibri"/>
              </a:rPr>
              <a:t>Przyczyny - </a:t>
            </a:r>
            <a:r>
              <a:rPr lang="pl-PL" sz="2200">
                <a:cs typeface="Calibri"/>
                <a:hlinkClick r:id="rId3"/>
              </a:rPr>
              <a:t>link</a:t>
            </a:r>
            <a:endParaRPr lang="pl-PL" sz="2200"/>
          </a:p>
          <a:p>
            <a:r>
              <a:rPr lang="pl-PL" sz="2200">
                <a:cs typeface="Calibri"/>
              </a:rPr>
              <a:t>Reakcja społeczeństwa - </a:t>
            </a:r>
            <a:r>
              <a:rPr lang="pl-PL" sz="2200">
                <a:cs typeface="Calibri"/>
                <a:hlinkClick r:id="rId4"/>
              </a:rPr>
              <a:t>link</a:t>
            </a:r>
          </a:p>
          <a:p>
            <a:r>
              <a:rPr lang="pl-PL" sz="2200">
                <a:cs typeface="Calibri"/>
              </a:rPr>
              <a:t>Skutki stanu wojennego - </a:t>
            </a:r>
            <a:r>
              <a:rPr lang="pl-PL" sz="2200">
                <a:cs typeface="Calibri"/>
                <a:hlinkClick r:id="rId5"/>
              </a:rPr>
              <a:t>link</a:t>
            </a:r>
            <a:endParaRPr lang="pl-PL" sz="2200">
              <a:cs typeface="Calibri"/>
            </a:endParaRPr>
          </a:p>
          <a:p>
            <a:endParaRPr lang="pl-PL" sz="2200">
              <a:cs typeface="Calibri"/>
            </a:endParaRPr>
          </a:p>
        </p:txBody>
      </p:sp>
      <p:pic>
        <p:nvPicPr>
          <p:cNvPr id="4" name="Obraz 5" descr="Obraz zawierający tekst, wewnątrz, osoba&#10;&#10;Opis wygenerowany automatycznie">
            <a:extLst>
              <a:ext uri="{FF2B5EF4-FFF2-40B4-BE49-F238E27FC236}">
                <a16:creationId xmlns:a16="http://schemas.microsoft.com/office/drawing/2014/main" xmlns="" id="{0F8B1629-808C-4093-B4A9-C0A7E2087C65}"/>
              </a:ext>
            </a:extLst>
          </p:cNvPr>
          <p:cNvPicPr>
            <a:picLocks noChangeAspect="1"/>
          </p:cNvPicPr>
          <p:nvPr/>
        </p:nvPicPr>
        <p:blipFill rotWithShape="1">
          <a:blip r:embed="rId6"/>
          <a:srcRect l="2392" r="2714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101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Obraz 4">
            <a:extLst>
              <a:ext uri="{FF2B5EF4-FFF2-40B4-BE49-F238E27FC236}">
                <a16:creationId xmlns:a16="http://schemas.microsoft.com/office/drawing/2014/main" xmlns="" id="{A740ECAF-E5BD-47DA-8562-9A4AF1DF34BE}"/>
              </a:ext>
            </a:extLst>
          </p:cNvPr>
          <p:cNvPicPr>
            <a:picLocks noChangeAspect="1"/>
          </p:cNvPicPr>
          <p:nvPr/>
        </p:nvPicPr>
        <p:blipFill rotWithShape="1">
          <a:blip r:embed="rId2"/>
          <a:srcRect r="-1" b="15391"/>
          <a:stretch/>
        </p:blipFill>
        <p:spPr>
          <a:xfrm>
            <a:off x="20" y="10"/>
            <a:ext cx="12188932" cy="6857990"/>
          </a:xfrm>
          <a:prstGeom prst="rect">
            <a:avLst/>
          </a:prstGeom>
        </p:spPr>
      </p:pic>
      <p:sp>
        <p:nvSpPr>
          <p:cNvPr id="9" name="Freeform: Shape 8">
            <a:extLst>
              <a:ext uri="{FF2B5EF4-FFF2-40B4-BE49-F238E27FC236}">
                <a16:creationId xmlns:a16="http://schemas.microsoft.com/office/drawing/2014/main" xmlns="" id="{5E8D2E83-FB3A-40E7-A9E5-7AB389D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D88F025-74D2-42BB-BF0C-CBDB0BEE1BB9}"/>
              </a:ext>
            </a:extLst>
          </p:cNvPr>
          <p:cNvSpPr>
            <a:spLocks noGrp="1"/>
          </p:cNvSpPr>
          <p:nvPr>
            <p:ph type="title"/>
          </p:nvPr>
        </p:nvSpPr>
        <p:spPr>
          <a:xfrm>
            <a:off x="618062" y="4185749"/>
            <a:ext cx="9265771" cy="622836"/>
          </a:xfrm>
        </p:spPr>
        <p:txBody>
          <a:bodyPr>
            <a:normAutofit/>
          </a:bodyPr>
          <a:lstStyle/>
          <a:p>
            <a:r>
              <a:rPr lang="en-US" sz="3600" b="1" dirty="0">
                <a:cs typeface="Calibri Light"/>
              </a:rPr>
              <a:t>Co to jest stan </a:t>
            </a:r>
            <a:r>
              <a:rPr lang="en-US" sz="3600" b="1" dirty="0" err="1">
                <a:cs typeface="Calibri Light"/>
              </a:rPr>
              <a:t>wojenny</a:t>
            </a:r>
            <a:r>
              <a:rPr lang="en-US" sz="3600" b="1" dirty="0">
                <a:cs typeface="Calibri Light"/>
              </a:rPr>
              <a:t>?</a:t>
            </a:r>
          </a:p>
        </p:txBody>
      </p:sp>
      <p:sp>
        <p:nvSpPr>
          <p:cNvPr id="3" name="Content Placeholder 2">
            <a:extLst>
              <a:ext uri="{FF2B5EF4-FFF2-40B4-BE49-F238E27FC236}">
                <a16:creationId xmlns:a16="http://schemas.microsoft.com/office/drawing/2014/main" xmlns="" id="{C8D703EC-B77E-4862-85E6-D0344F02F5B9}"/>
              </a:ext>
            </a:extLst>
          </p:cNvPr>
          <p:cNvSpPr>
            <a:spLocks noGrp="1"/>
          </p:cNvSpPr>
          <p:nvPr>
            <p:ph idx="1"/>
          </p:nvPr>
        </p:nvSpPr>
        <p:spPr>
          <a:xfrm>
            <a:off x="387458" y="4866947"/>
            <a:ext cx="9795633" cy="1239214"/>
          </a:xfrm>
        </p:spPr>
        <p:txBody>
          <a:bodyPr vert="horz" lIns="91440" tIns="45720" rIns="91440" bIns="45720" rtlCol="0" anchor="t">
            <a:normAutofit/>
          </a:bodyPr>
          <a:lstStyle/>
          <a:p>
            <a:pPr marL="0" indent="0">
              <a:buNone/>
            </a:pPr>
            <a:r>
              <a:rPr lang="pl-PL" sz="1700" b="1" dirty="0">
                <a:ea typeface="+mn-lt"/>
                <a:cs typeface="+mn-lt"/>
              </a:rPr>
              <a:t>  </a:t>
            </a:r>
            <a:r>
              <a:rPr lang="pl-PL" sz="1800" b="1" dirty="0">
                <a:ea typeface="+mn-lt"/>
                <a:cs typeface="+mn-lt"/>
              </a:rPr>
              <a:t>Stan wojenny</a:t>
            </a:r>
            <a:r>
              <a:rPr lang="pl-PL" sz="1800" dirty="0">
                <a:ea typeface="+mn-lt"/>
                <a:cs typeface="+mn-lt"/>
              </a:rPr>
              <a:t> to jeden ze stanów nadzwyczajnych, polegający na przejęciu administracji przez wojsko. Stan ten może być wprowadzony przez rząd danego kraju w celu przywrócenia porządku publicznego w wypadku takich zdarzeń jak zamach stanu czy w celu zdławienia opozycji politycznej. W Polsce ostatnim był stan wojenny w latach 1981–1983 wprowadzony przez władze komunistyczne. </a:t>
            </a:r>
            <a:endParaRPr lang="pl-PL" sz="1800" dirty="0">
              <a:cs typeface="Calibri" panose="020F0502020204030204"/>
            </a:endParaRPr>
          </a:p>
        </p:txBody>
      </p:sp>
    </p:spTree>
    <p:extLst>
      <p:ext uri="{BB962C8B-B14F-4D97-AF65-F5344CB8AC3E}">
        <p14:creationId xmlns:p14="http://schemas.microsoft.com/office/powerpoint/2010/main" val="221308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FCD36FD-B6C9-4195-A3B8-84F40D920D38}"/>
              </a:ext>
            </a:extLst>
          </p:cNvPr>
          <p:cNvSpPr>
            <a:spLocks noGrp="1"/>
          </p:cNvSpPr>
          <p:nvPr>
            <p:ph type="title"/>
          </p:nvPr>
        </p:nvSpPr>
        <p:spPr>
          <a:xfrm>
            <a:off x="640080" y="325369"/>
            <a:ext cx="4368602" cy="1956841"/>
          </a:xfrm>
        </p:spPr>
        <p:txBody>
          <a:bodyPr anchor="b">
            <a:normAutofit/>
          </a:bodyPr>
          <a:lstStyle/>
          <a:p>
            <a:r>
              <a:rPr lang="en-US" sz="3200" b="1" dirty="0" err="1">
                <a:cs typeface="Calibri Light"/>
              </a:rPr>
              <a:t>Sytuacja</a:t>
            </a:r>
            <a:r>
              <a:rPr lang="en-US" sz="3200" b="1" dirty="0">
                <a:cs typeface="Calibri Light"/>
              </a:rPr>
              <a:t> Polski </a:t>
            </a:r>
            <a:r>
              <a:rPr lang="en-US" sz="3200" b="1" dirty="0" err="1">
                <a:cs typeface="Calibri Light"/>
              </a:rPr>
              <a:t>przed</a:t>
            </a:r>
            <a:r>
              <a:rPr lang="en-US" sz="3200" b="1" dirty="0">
                <a:cs typeface="Calibri Light"/>
              </a:rPr>
              <a:t> </a:t>
            </a:r>
            <a:r>
              <a:rPr lang="en-US" sz="3200" b="1" dirty="0" err="1">
                <a:cs typeface="Calibri Light"/>
              </a:rPr>
              <a:t>wprowadzeniem</a:t>
            </a:r>
            <a:r>
              <a:rPr lang="en-US" sz="3200" b="1" dirty="0">
                <a:cs typeface="Calibri Light"/>
              </a:rPr>
              <a:t> </a:t>
            </a:r>
            <a:r>
              <a:rPr lang="en-US" sz="3200" b="1" dirty="0" err="1">
                <a:cs typeface="Calibri Light"/>
              </a:rPr>
              <a:t>Stanu</a:t>
            </a:r>
            <a:r>
              <a:rPr lang="en-US" sz="3200" b="1" dirty="0">
                <a:cs typeface="Calibri Light"/>
              </a:rPr>
              <a:t> </a:t>
            </a:r>
            <a:r>
              <a:rPr lang="en-US" sz="3200" b="1" dirty="0" err="1">
                <a:cs typeface="Calibri Light"/>
              </a:rPr>
              <a:t>wojennego</a:t>
            </a:r>
            <a:r>
              <a:rPr lang="en-US" sz="3800" b="1" dirty="0">
                <a:cs typeface="Calibri Light"/>
              </a:rPr>
              <a:t> </a:t>
            </a:r>
          </a:p>
        </p:txBody>
      </p:sp>
      <p:sp>
        <p:nvSpPr>
          <p:cNvPr id="41"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A93FE9C-2F6D-4A3C-BAFA-6508691EC981}"/>
              </a:ext>
            </a:extLst>
          </p:cNvPr>
          <p:cNvSpPr>
            <a:spLocks noGrp="1"/>
          </p:cNvSpPr>
          <p:nvPr>
            <p:ph idx="1"/>
          </p:nvPr>
        </p:nvSpPr>
        <p:spPr>
          <a:xfrm>
            <a:off x="514820" y="2695447"/>
            <a:ext cx="4619369" cy="3696448"/>
          </a:xfrm>
        </p:spPr>
        <p:txBody>
          <a:bodyPr vert="horz" lIns="91440" tIns="45720" rIns="91440" bIns="45720" rtlCol="0" anchor="t">
            <a:noAutofit/>
          </a:bodyPr>
          <a:lstStyle/>
          <a:p>
            <a:pPr marL="0" indent="0">
              <a:buNone/>
            </a:pPr>
            <a:r>
              <a:rPr lang="pl-PL" sz="1500">
                <a:ea typeface="+mn-lt"/>
                <a:cs typeface="+mn-lt"/>
              </a:rPr>
              <a:t>    Kolejne miesiące 1981 r. nie przynosiły żadnych zmian - sytuacja gospodarcza Polski stawała się coraz bardziej dramatyczna. Wprowadzono system kartkowy niemal na wszystkie produkty spożywcze, a także na wiele innych, jak mydło czy proszek do prania. </a:t>
            </a:r>
            <a:endParaRPr lang="pl-PL" sz="1500">
              <a:cs typeface="Calibri"/>
            </a:endParaRPr>
          </a:p>
          <a:p>
            <a:pPr marL="0" indent="0">
              <a:buNone/>
            </a:pPr>
            <a:r>
              <a:rPr lang="pl-PL" sz="1500">
                <a:ea typeface="+mn-lt"/>
                <a:cs typeface="+mn-lt"/>
              </a:rPr>
              <a:t>   Władze ZSRS coraz mocniej zaczęły naciskać na polskich komunistów, aby rozbili ,,Solidarność". W październiku funkcję I sekretarza KC PZPR przejął dotychczasowy premier i minister obrony generał Wojciech Jaruzelski. Pod jego kierownictwem rządzący rozpoczęli przygotowania do rozprawy z opozycją. Jednocześnie atakowali ,,Solidarność", prowokując strajki, a następnie tłumaczyli społeczeństwu, że zły stan gospodarki i puste półki są następstwem działań opozycji. Ponadto rządowe środki masowego przekazu przedstawiały działaczy solidarnościowych jako ekstremistów dążących do rozwiązań siłowych.</a:t>
            </a:r>
            <a:endParaRPr lang="pl-PL" sz="1500">
              <a:cs typeface="Calibri"/>
            </a:endParaRPr>
          </a:p>
        </p:txBody>
      </p:sp>
      <p:pic>
        <p:nvPicPr>
          <p:cNvPr id="6" name="Obraz 6" descr="Obraz zawierający wewnątrz, sprzęt&#10;&#10;Opis wygenerowany automatycznie">
            <a:extLst>
              <a:ext uri="{FF2B5EF4-FFF2-40B4-BE49-F238E27FC236}">
                <a16:creationId xmlns:a16="http://schemas.microsoft.com/office/drawing/2014/main" xmlns="" id="{C96756B8-F76D-4CF9-9BA8-08A0D05EF5F7}"/>
              </a:ext>
            </a:extLst>
          </p:cNvPr>
          <p:cNvPicPr>
            <a:picLocks noChangeAspect="1"/>
          </p:cNvPicPr>
          <p:nvPr/>
        </p:nvPicPr>
        <p:blipFill rotWithShape="1">
          <a:blip r:embed="rId2"/>
          <a:srcRect t="2296"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9127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1">
            <a:extLst>
              <a:ext uri="{FF2B5EF4-FFF2-40B4-BE49-F238E27FC236}">
                <a16:creationId xmlns:a16="http://schemas.microsoft.com/office/drawing/2014/main" xmlns="" id="{64E585EA-75FD-4025-8270-F66A58A15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05B64569-BAD9-4087-BB42-14E6EF87EF60}"/>
              </a:ext>
            </a:extLst>
          </p:cNvPr>
          <p:cNvSpPr>
            <a:spLocks noGrp="1"/>
          </p:cNvSpPr>
          <p:nvPr>
            <p:ph type="title"/>
          </p:nvPr>
        </p:nvSpPr>
        <p:spPr>
          <a:xfrm>
            <a:off x="833002" y="365125"/>
            <a:ext cx="10520702" cy="1325563"/>
          </a:xfrm>
        </p:spPr>
        <p:txBody>
          <a:bodyPr>
            <a:normAutofit/>
          </a:bodyPr>
          <a:lstStyle/>
          <a:p>
            <a:r>
              <a:rPr lang="pl-PL" sz="2800" b="1">
                <a:solidFill>
                  <a:srgbClr val="FFFFFF"/>
                </a:solidFill>
                <a:ea typeface="+mj-lt"/>
                <a:cs typeface="+mj-lt"/>
              </a:rPr>
              <a:t>Kazimierz Pytko</a:t>
            </a:r>
            <a:br>
              <a:rPr lang="pl-PL" sz="2800" b="1">
                <a:solidFill>
                  <a:srgbClr val="FFFFFF"/>
                </a:solidFill>
                <a:ea typeface="+mj-lt"/>
                <a:cs typeface="+mj-lt"/>
              </a:rPr>
            </a:br>
            <a:r>
              <a:rPr lang="pl-PL" sz="2800" b="1">
                <a:solidFill>
                  <a:srgbClr val="FFFFFF"/>
                </a:solidFill>
                <a:ea typeface="+mj-lt"/>
                <a:cs typeface="+mj-lt"/>
              </a:rPr>
              <a:t>Chudy finał tłustej dekady</a:t>
            </a:r>
            <a:endParaRPr lang="pl-PL" sz="2800">
              <a:solidFill>
                <a:srgbClr val="FFFFFF"/>
              </a:solidFill>
            </a:endParaRPr>
          </a:p>
          <a:p>
            <a:r>
              <a:rPr lang="pl-PL" sz="2800" i="1">
                <a:solidFill>
                  <a:srgbClr val="FFFFFF"/>
                </a:solidFill>
                <a:ea typeface="+mj-lt"/>
                <a:cs typeface="+mj-lt"/>
              </a:rPr>
              <a:t>Polska Gierka</a:t>
            </a:r>
            <a:endParaRPr lang="pl-PL" sz="2800">
              <a:solidFill>
                <a:srgbClr val="FFFFFF"/>
              </a:solidFill>
            </a:endParaRPr>
          </a:p>
          <a:p>
            <a:endParaRPr lang="pl-PL" sz="2800">
              <a:solidFill>
                <a:srgbClr val="FFFFFF"/>
              </a:solidFill>
              <a:cs typeface="Calibri Light"/>
            </a:endParaRPr>
          </a:p>
        </p:txBody>
      </p:sp>
      <p:sp>
        <p:nvSpPr>
          <p:cNvPr id="3" name="Symbol zastępczy zawartości 2">
            <a:extLst>
              <a:ext uri="{FF2B5EF4-FFF2-40B4-BE49-F238E27FC236}">
                <a16:creationId xmlns:a16="http://schemas.microsoft.com/office/drawing/2014/main" xmlns="" id="{A3886DAD-818C-4433-A5BD-9C0188B8663F}"/>
              </a:ext>
            </a:extLst>
          </p:cNvPr>
          <p:cNvSpPr>
            <a:spLocks noGrp="1"/>
          </p:cNvSpPr>
          <p:nvPr>
            <p:ph idx="1"/>
          </p:nvPr>
        </p:nvSpPr>
        <p:spPr>
          <a:xfrm>
            <a:off x="838201" y="2022601"/>
            <a:ext cx="10515598" cy="4154361"/>
          </a:xfrm>
        </p:spPr>
        <p:txBody>
          <a:bodyPr vert="horz" lIns="91440" tIns="45720" rIns="91440" bIns="45720" rtlCol="0">
            <a:normAutofit/>
          </a:bodyPr>
          <a:lstStyle/>
          <a:p>
            <a:pPr marL="0" indent="0">
              <a:buNone/>
            </a:pPr>
            <a:r>
              <a:rPr lang="pl-PL" sz="1700" i="1">
                <a:solidFill>
                  <a:srgbClr val="FFFFFF"/>
                </a:solidFill>
                <a:ea typeface="+mn-lt"/>
                <a:cs typeface="+mn-lt"/>
              </a:rPr>
              <a:t>   "Komisja Planowania przy Radzie Ministrów chciała podwyżkami cen żywności zmniejszyć siłę nabywczą ludności o 14 proc. Gdyby o tyle samo spadły zakupy mięsa i cukru, „zaoszczędzone” produkty zamierzano wyeksportować, by pozyskać 50 mln USD na przypadającą w lipcu spłatę raty kredytu. Z powodu buntu robotników Radomia i Ursusa pomysł nie wypalił, więc sięgnięto po inne rozwiązanie: wprowadzono kartki na cukier. Każdemu obywatelowi przydzielono po 2 kg miesięcznie, resztę sprzedano za granicę. W stosunku do potrzeb nie był to nawet półśrodek. Jak informował poufny raport, państwo wydawało już o 20 proc. więcej, niż zarabiało. Utrzymanie takiego tempa wzrostu deficytu budżetowego musiało się skończyć krachem. (…)</a:t>
            </a:r>
            <a:endParaRPr lang="pl-PL" sz="1700">
              <a:solidFill>
                <a:srgbClr val="FFFFFF"/>
              </a:solidFill>
              <a:ea typeface="+mn-lt"/>
              <a:cs typeface="+mn-lt"/>
            </a:endParaRPr>
          </a:p>
          <a:p>
            <a:pPr marL="0" indent="0">
              <a:buNone/>
            </a:pPr>
            <a:r>
              <a:rPr lang="pl-PL" sz="1700">
                <a:solidFill>
                  <a:srgbClr val="FFFFFF"/>
                </a:solidFill>
                <a:ea typeface="+mn-lt"/>
                <a:cs typeface="+mn-lt"/>
              </a:rPr>
              <a:t>   Z produktów licencyjnych poza „maluchami” nie sprzedawano prawie nic. Jedynym (poza żywnością i alkoholem) źródłem coraz trudniejszych do zdobycia dolarów stały się surowce, zwłaszcza węgiel. Właśnie wtedy na pełnych obrotach ruszyła „propaganda sukcesu”, wmawiająca ludziom, że wbrew temu, co widzą dookoła, nie jest gorzej, lecz lepiej. Zmierzająca do załamania gospodarka PRL stawała się „dziesiątą potęgą przemysłową świata”. Koronnym dowodem miało być ustanawianie kolejnych rekordów wydobycia węgla: 179 mln ton w 1976 r., złamanie bariery 200 mln w 1979 r.</a:t>
            </a:r>
          </a:p>
          <a:p>
            <a:pPr marL="0" indent="0">
              <a:buNone/>
            </a:pPr>
            <a:r>
              <a:rPr lang="pl-PL" sz="1700">
                <a:solidFill>
                  <a:srgbClr val="FFFFFF"/>
                </a:solidFill>
                <a:ea typeface="+mn-lt"/>
                <a:cs typeface="+mn-lt"/>
              </a:rPr>
              <a:t>   Nie ujawniano jednak prawdziwych przyczyn tej rekordomanii. Tego, że w górnictwie zlikwidowano wolne niedziele, wprowadzono system czterozmianowy i 35 dniówek w miesiącu, że rosła liczba wypadków. Liczyło się tylko to, by wydobyć jak najwięcej węgla i sprzedać go za dewizy, nawet po cenach dumpingowych. Ale dług i tak narastał. "</a:t>
            </a:r>
          </a:p>
        </p:txBody>
      </p:sp>
    </p:spTree>
    <p:extLst>
      <p:ext uri="{BB962C8B-B14F-4D97-AF65-F5344CB8AC3E}">
        <p14:creationId xmlns:p14="http://schemas.microsoft.com/office/powerpoint/2010/main" val="40794849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5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61E8F68-6D25-4956-9EF6-F00514B7D4A1}"/>
              </a:ext>
            </a:extLst>
          </p:cNvPr>
          <p:cNvSpPr>
            <a:spLocks noGrp="1"/>
          </p:cNvSpPr>
          <p:nvPr>
            <p:ph type="title"/>
          </p:nvPr>
        </p:nvSpPr>
        <p:spPr>
          <a:xfrm>
            <a:off x="572493" y="238539"/>
            <a:ext cx="11018520" cy="1434415"/>
          </a:xfrm>
        </p:spPr>
        <p:txBody>
          <a:bodyPr anchor="b">
            <a:normAutofit/>
          </a:bodyPr>
          <a:lstStyle/>
          <a:p>
            <a:r>
              <a:rPr lang="en-US" sz="5400">
                <a:cs typeface="Calibri Light"/>
              </a:rPr>
              <a:t>Przyczyny stanu wojennego</a:t>
            </a:r>
            <a:endParaRPr lang="en-US" sz="5400"/>
          </a:p>
        </p:txBody>
      </p:sp>
      <p:sp>
        <p:nvSpPr>
          <p:cNvPr id="2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2CBDBD9-15E3-4ADE-AA5F-30EE641D71DC}"/>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pl-PL" sz="1700">
                <a:ea typeface="+mn-lt"/>
                <a:cs typeface="+mn-lt"/>
              </a:rPr>
              <a:t>   Jako główną przyczynę stanu wojennego oficjalnie podaje się coraz gorszą sytuację ekonomiczną w kraju. W sklepach brakowało towarów, zwłaszcza obiecanych żywnościowych, wprowadzenie kartek na mięso, masło, ryż, mąkę itp.</a:t>
            </a:r>
            <a:endParaRPr lang="pl-PL" sz="1700" b="1">
              <a:ea typeface="+mn-lt"/>
              <a:cs typeface="+mn-lt"/>
            </a:endParaRPr>
          </a:p>
          <a:p>
            <a:pPr marL="0" indent="0">
              <a:buNone/>
            </a:pPr>
            <a:r>
              <a:rPr lang="pl-PL" sz="1700">
                <a:ea typeface="+mn-lt"/>
                <a:cs typeface="+mn-lt"/>
              </a:rPr>
              <a:t>  Fatalna była też sytuacja energetyczna Polski i w obliczu zbliżającej się zimy zagrożenie brakiem dostaw prądu stawało się coraz bardziej realne. </a:t>
            </a:r>
            <a:endParaRPr lang="pl-PL" sz="1700" b="1">
              <a:ea typeface="+mn-lt"/>
              <a:cs typeface="+mn-lt"/>
            </a:endParaRPr>
          </a:p>
          <a:p>
            <a:pPr marL="0" indent="0">
              <a:buNone/>
            </a:pPr>
            <a:r>
              <a:rPr lang="pl-PL" sz="1700">
                <a:ea typeface="+mn-lt"/>
                <a:cs typeface="+mn-lt"/>
              </a:rPr>
              <a:t>  Faktycznie jednak powodem wprowadzenia stanu wojennego była stale rosnąca obawa komunistów przed utratą władzy. NSZZ „Solidarność” rósł w siłę i nie przestawał siać fermentu w społeczeństwie, zaś w łonie samej PZPR, z której wystąpiła spora liczba członków, wciąż dochodziło do podziałów. Przyczyną miała też być groźba interwencji zbrojnej państw Układu Warszawskiego, ale Związek Radziecki, uwikłany w tym czasie w wojnę w Afganistanie i świadomy kosztów tego typu operacji, wolał, by władze PRL poradziły sobie same, przeprowadzając zamach stanu z użyciem wojska.</a:t>
            </a:r>
            <a:endParaRPr lang="pl-PL" sz="1700" b="1">
              <a:cs typeface="Calibri"/>
            </a:endParaRPr>
          </a:p>
        </p:txBody>
      </p:sp>
      <p:pic>
        <p:nvPicPr>
          <p:cNvPr id="14" name="Picture 16">
            <a:extLst>
              <a:ext uri="{FF2B5EF4-FFF2-40B4-BE49-F238E27FC236}">
                <a16:creationId xmlns:a16="http://schemas.microsoft.com/office/drawing/2014/main" xmlns="" id="{BFCFAFC4-92F2-43DA-922A-5F92658DE712}"/>
              </a:ext>
            </a:extLst>
          </p:cNvPr>
          <p:cNvPicPr>
            <a:picLocks noChangeAspect="1"/>
          </p:cNvPicPr>
          <p:nvPr/>
        </p:nvPicPr>
        <p:blipFill rotWithShape="1">
          <a:blip r:embed="rId2"/>
          <a:srcRect l="18056" r="7863" b="-3"/>
          <a:stretch/>
        </p:blipFill>
        <p:spPr>
          <a:xfrm>
            <a:off x="7535290" y="1943582"/>
            <a:ext cx="4061380" cy="4246906"/>
          </a:xfrm>
          <a:prstGeom prst="rect">
            <a:avLst/>
          </a:prstGeom>
        </p:spPr>
      </p:pic>
    </p:spTree>
    <p:extLst>
      <p:ext uri="{BB962C8B-B14F-4D97-AF65-F5344CB8AC3E}">
        <p14:creationId xmlns:p14="http://schemas.microsoft.com/office/powerpoint/2010/main" val="4096260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9" descr="Obraz zawierający zewnętrzne, grupa, stare&#10;&#10;Opis wygenerowany automatycznie">
            <a:extLst>
              <a:ext uri="{FF2B5EF4-FFF2-40B4-BE49-F238E27FC236}">
                <a16:creationId xmlns:a16="http://schemas.microsoft.com/office/drawing/2014/main" xmlns="" id="{1DAAFE0D-38A7-4E3A-93FE-4E22EA8BBAFB}"/>
              </a:ext>
            </a:extLst>
          </p:cNvPr>
          <p:cNvPicPr>
            <a:picLocks noChangeAspect="1"/>
          </p:cNvPicPr>
          <p:nvPr/>
        </p:nvPicPr>
        <p:blipFill>
          <a:blip r:embed="rId2"/>
          <a:stretch>
            <a:fillRect/>
          </a:stretch>
        </p:blipFill>
        <p:spPr>
          <a:xfrm>
            <a:off x="-56366" y="2504"/>
            <a:ext cx="12503060" cy="8053404"/>
          </a:xfrm>
          <a:prstGeom prst="rect">
            <a:avLst/>
          </a:prstGeom>
        </p:spPr>
      </p:pic>
      <p:sp>
        <p:nvSpPr>
          <p:cNvPr id="10" name="Prostokąt 9">
            <a:extLst>
              <a:ext uri="{FF2B5EF4-FFF2-40B4-BE49-F238E27FC236}">
                <a16:creationId xmlns:a16="http://schemas.microsoft.com/office/drawing/2014/main" xmlns="" id="{EE6E3B73-42E2-4E40-9DBD-05EBE1947B99}"/>
              </a:ext>
            </a:extLst>
          </p:cNvPr>
          <p:cNvSpPr/>
          <p:nvPr/>
        </p:nvSpPr>
        <p:spPr>
          <a:xfrm>
            <a:off x="-60542" y="-86638"/>
            <a:ext cx="13674245" cy="7359038"/>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a:extLst>
              <a:ext uri="{FF2B5EF4-FFF2-40B4-BE49-F238E27FC236}">
                <a16:creationId xmlns:a16="http://schemas.microsoft.com/office/drawing/2014/main" xmlns="" id="{D6260EFF-9A28-425D-86F2-C4EA818926D3}"/>
              </a:ext>
            </a:extLst>
          </p:cNvPr>
          <p:cNvSpPr>
            <a:spLocks noGrp="1"/>
          </p:cNvSpPr>
          <p:nvPr>
            <p:ph type="title"/>
          </p:nvPr>
        </p:nvSpPr>
        <p:spPr>
          <a:xfrm>
            <a:off x="1036529" y="1826495"/>
            <a:ext cx="10515600" cy="1325563"/>
          </a:xfrm>
        </p:spPr>
        <p:txBody>
          <a:bodyPr/>
          <a:lstStyle/>
          <a:p>
            <a:r>
              <a:rPr lang="en-US" err="1">
                <a:solidFill>
                  <a:schemeClr val="bg1"/>
                </a:solidFill>
                <a:latin typeface="Book Antiqua"/>
                <a:cs typeface="Calibri Light"/>
              </a:rPr>
              <a:t>Strony</a:t>
            </a:r>
            <a:r>
              <a:rPr lang="en-US">
                <a:solidFill>
                  <a:schemeClr val="bg1"/>
                </a:solidFill>
                <a:latin typeface="Book Antiqua"/>
                <a:cs typeface="Calibri Light"/>
              </a:rPr>
              <a:t> </a:t>
            </a:r>
            <a:r>
              <a:rPr lang="en-US" err="1">
                <a:solidFill>
                  <a:schemeClr val="bg1"/>
                </a:solidFill>
                <a:latin typeface="Book Antiqua"/>
                <a:cs typeface="Calibri Light"/>
              </a:rPr>
              <a:t>konfliktu</a:t>
            </a:r>
            <a:endParaRPr lang="en-US" err="1">
              <a:solidFill>
                <a:schemeClr val="bg1"/>
              </a:solidFill>
              <a:latin typeface="Book Antiqua"/>
            </a:endParaRPr>
          </a:p>
        </p:txBody>
      </p:sp>
      <p:graphicFrame>
        <p:nvGraphicFramePr>
          <p:cNvPr id="4" name="Table 4">
            <a:extLst>
              <a:ext uri="{FF2B5EF4-FFF2-40B4-BE49-F238E27FC236}">
                <a16:creationId xmlns:a16="http://schemas.microsoft.com/office/drawing/2014/main" xmlns="" id="{44DB1759-7B44-41B4-BD1E-C90C46D1FED7}"/>
              </a:ext>
            </a:extLst>
          </p:cNvPr>
          <p:cNvGraphicFramePr>
            <a:graphicFrameLocks noGrp="1"/>
          </p:cNvGraphicFramePr>
          <p:nvPr>
            <p:ph idx="1"/>
            <p:extLst>
              <p:ext uri="{D42A27DB-BD31-4B8C-83A1-F6EECF244321}">
                <p14:modId xmlns:p14="http://schemas.microsoft.com/office/powerpoint/2010/main" val="1793618007"/>
              </p:ext>
            </p:extLst>
          </p:nvPr>
        </p:nvGraphicFramePr>
        <p:xfrm>
          <a:off x="842210" y="1804736"/>
          <a:ext cx="10515595" cy="3156801"/>
        </p:xfrm>
        <a:graphic>
          <a:graphicData uri="http://schemas.openxmlformats.org/drawingml/2006/table">
            <a:tbl>
              <a:tblPr firstRow="1" bandRow="1">
                <a:tableStyleId>{69C7853C-536D-4A76-A0AE-DD22124D55A5}</a:tableStyleId>
              </a:tblPr>
              <a:tblGrid>
                <a:gridCol w="2369634">
                  <a:extLst>
                    <a:ext uri="{9D8B030D-6E8A-4147-A177-3AD203B41FA5}">
                      <a16:colId xmlns:a16="http://schemas.microsoft.com/office/drawing/2014/main" xmlns="" val="3554481603"/>
                    </a:ext>
                  </a:extLst>
                </a:gridCol>
                <a:gridCol w="3958683">
                  <a:extLst>
                    <a:ext uri="{9D8B030D-6E8A-4147-A177-3AD203B41FA5}">
                      <a16:colId xmlns:a16="http://schemas.microsoft.com/office/drawing/2014/main" xmlns="" val="3542853932"/>
                    </a:ext>
                  </a:extLst>
                </a:gridCol>
                <a:gridCol w="4187278">
                  <a:extLst>
                    <a:ext uri="{9D8B030D-6E8A-4147-A177-3AD203B41FA5}">
                      <a16:colId xmlns:a16="http://schemas.microsoft.com/office/drawing/2014/main" xmlns="" val="125252368"/>
                    </a:ext>
                  </a:extLst>
                </a:gridCol>
              </a:tblGrid>
              <a:tr h="491289">
                <a:tc>
                  <a:txBody>
                    <a:bodyPr/>
                    <a:lstStyle/>
                    <a:p>
                      <a:pPr lvl="0" algn="ctr">
                        <a:buNone/>
                      </a:pP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gridSpan="2">
                  <a:txBody>
                    <a:bodyPr/>
                    <a:lstStyle/>
                    <a:p>
                      <a:pPr lvl="0" algn="ctr">
                        <a:buNone/>
                      </a:pPr>
                      <a:r>
                        <a:rPr lang="en-US" sz="2000" dirty="0" err="1"/>
                        <a:t>Strony</a:t>
                      </a:r>
                      <a:r>
                        <a:rPr lang="en-US" sz="2000" dirty="0"/>
                        <a:t> </a:t>
                      </a:r>
                      <a:r>
                        <a:rPr lang="en-US" sz="2000" dirty="0" err="1"/>
                        <a:t>konfliktu</a:t>
                      </a:r>
                    </a:p>
                  </a:txBody>
                  <a:tcP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marL="0" marR="0" marT="0" marB="0" horzOverflow="overflow"/>
                </a:tc>
                <a:extLst>
                  <a:ext uri="{0D108BD9-81ED-4DB2-BD59-A6C34878D82A}">
                    <a16:rowId xmlns:a16="http://schemas.microsoft.com/office/drawing/2014/main" xmlns="" val="3590482906"/>
                  </a:ext>
                </a:extLst>
              </a:tr>
              <a:tr h="470952">
                <a:tc>
                  <a:txBody>
                    <a:bodyPr/>
                    <a:lstStyle/>
                    <a:p>
                      <a:pPr lvl="0" algn="ctr">
                        <a:buNone/>
                      </a:pPr>
                      <a:r>
                        <a:rPr lang="en-US" sz="1800" b="1" u="none" strike="noStrike" noProof="0" dirty="0"/>
                        <a:t>Nazwa </a:t>
                      </a:r>
                      <a:r>
                        <a:rPr lang="en-US" sz="1800" b="1" u="none" strike="noStrike" noProof="0" dirty="0" err="1"/>
                        <a:t>organizacji</a:t>
                      </a:r>
                    </a:p>
                  </a:txBody>
                  <a:tcPr>
                    <a:lnT w="12700">
                      <a:solidFill>
                        <a:schemeClr val="tx1"/>
                      </a:solidFill>
                    </a:lnT>
                    <a:solidFill>
                      <a:schemeClr val="bg1">
                        <a:lumMod val="95000"/>
                      </a:schemeClr>
                    </a:solidFill>
                  </a:tcPr>
                </a:tc>
                <a:tc>
                  <a:txBody>
                    <a:bodyPr/>
                    <a:lstStyle/>
                    <a:p>
                      <a:pPr lvl="0" algn="ctr">
                        <a:buNone/>
                      </a:pPr>
                      <a:r>
                        <a:rPr lang="en-US" sz="1800" u="none" strike="noStrike" noProof="0" dirty="0" err="1"/>
                        <a:t>Wojskowa</a:t>
                      </a:r>
                      <a:r>
                        <a:rPr lang="en-US" sz="1800" u="none" strike="noStrike" noProof="0" dirty="0"/>
                        <a:t> Rada </a:t>
                      </a:r>
                      <a:r>
                        <a:rPr lang="en-US" sz="1800" u="none" strike="noStrike" noProof="0" dirty="0" err="1"/>
                        <a:t>Ocalenia</a:t>
                      </a:r>
                      <a:r>
                        <a:rPr lang="en-US" sz="1800" u="none" strike="noStrike" noProof="0" dirty="0"/>
                        <a:t> </a:t>
                      </a:r>
                      <a:r>
                        <a:rPr lang="en-US" sz="1800" u="none" strike="noStrike" noProof="0" dirty="0" err="1"/>
                        <a:t>Narodowego</a:t>
                      </a:r>
                      <a:r>
                        <a:rPr lang="en-US" sz="1800" u="none" strike="noStrike" noProof="0" dirty="0"/>
                        <a:t> (WRON) </a:t>
                      </a:r>
                      <a:endParaRPr lang="en-US" dirty="0"/>
                    </a:p>
                  </a:txBody>
                  <a:tcPr>
                    <a:lnT w="12700">
                      <a:solidFill>
                        <a:schemeClr val="tx1"/>
                      </a:solidFill>
                    </a:lnT>
                    <a:solidFill>
                      <a:schemeClr val="bg1">
                        <a:lumMod val="95000"/>
                      </a:schemeClr>
                    </a:solidFill>
                  </a:tcPr>
                </a:tc>
                <a:tc>
                  <a:txBody>
                    <a:bodyPr/>
                    <a:lstStyle/>
                    <a:p>
                      <a:pPr lvl="0" algn="ctr">
                        <a:buNone/>
                      </a:pPr>
                      <a:r>
                        <a:rPr lang="en-US" sz="1800" u="none" strike="noStrike" noProof="0" dirty="0" err="1"/>
                        <a:t>Niezależny</a:t>
                      </a:r>
                      <a:r>
                        <a:rPr lang="en-US" sz="1800" u="none" strike="noStrike" noProof="0" dirty="0"/>
                        <a:t> </a:t>
                      </a:r>
                      <a:r>
                        <a:rPr lang="en-US" sz="1800" u="none" strike="noStrike" noProof="0" dirty="0" err="1"/>
                        <a:t>Samorządny</a:t>
                      </a:r>
                      <a:r>
                        <a:rPr lang="en-US" sz="1800" u="none" strike="noStrike" noProof="0" dirty="0"/>
                        <a:t> </a:t>
                      </a:r>
                      <a:r>
                        <a:rPr lang="en-US" sz="1800" u="none" strike="noStrike" noProof="0" dirty="0" err="1"/>
                        <a:t>Związek</a:t>
                      </a:r>
                      <a:r>
                        <a:rPr lang="en-US" sz="1800" u="none" strike="noStrike" noProof="0" dirty="0"/>
                        <a:t> </a:t>
                      </a:r>
                      <a:r>
                        <a:rPr lang="en-US" sz="1800" u="none" strike="noStrike" noProof="0" dirty="0" err="1"/>
                        <a:t>Zawodowy</a:t>
                      </a:r>
                      <a:r>
                        <a:rPr lang="en-US" sz="1800" u="none" strike="noStrike" noProof="0" dirty="0"/>
                        <a:t> „</a:t>
                      </a:r>
                      <a:r>
                        <a:rPr lang="en-US" sz="1800" u="none" strike="noStrike" noProof="0" dirty="0" err="1"/>
                        <a:t>Solidarność</a:t>
                      </a:r>
                      <a:r>
                        <a:rPr lang="en-US" sz="1800" u="none" strike="noStrike" noProof="0" dirty="0"/>
                        <a:t>”</a:t>
                      </a:r>
                      <a:endParaRPr lang="en-US" dirty="0"/>
                    </a:p>
                  </a:txBody>
                  <a:tcPr>
                    <a:lnT w="12700">
                      <a:solidFill>
                        <a:schemeClr val="tx1"/>
                      </a:solidFill>
                    </a:lnT>
                    <a:solidFill>
                      <a:schemeClr val="bg1">
                        <a:lumMod val="95000"/>
                      </a:schemeClr>
                    </a:solidFill>
                  </a:tcPr>
                </a:tc>
                <a:extLst>
                  <a:ext uri="{0D108BD9-81ED-4DB2-BD59-A6C34878D82A}">
                    <a16:rowId xmlns:a16="http://schemas.microsoft.com/office/drawing/2014/main" xmlns="" val="4180186203"/>
                  </a:ext>
                </a:extLst>
              </a:tr>
              <a:tr h="470952">
                <a:tc>
                  <a:txBody>
                    <a:bodyPr/>
                    <a:lstStyle/>
                    <a:p>
                      <a:pPr lvl="0" algn="ctr">
                        <a:buNone/>
                      </a:pPr>
                      <a:r>
                        <a:rPr lang="en-US" sz="1800" b="1" u="none" strike="noStrike" noProof="0" dirty="0" err="1"/>
                        <a:t>Dowódcy</a:t>
                      </a:r>
                    </a:p>
                  </a:txBody>
                  <a:tcPr>
                    <a:solidFill>
                      <a:schemeClr val="bg1">
                        <a:lumMod val="85000"/>
                      </a:schemeClr>
                    </a:solidFill>
                  </a:tcPr>
                </a:tc>
                <a:tc>
                  <a:txBody>
                    <a:bodyPr/>
                    <a:lstStyle/>
                    <a:p>
                      <a:pPr lvl="0" algn="ctr">
                        <a:buNone/>
                      </a:pPr>
                      <a:r>
                        <a:rPr lang="en-US" sz="1800" u="none" strike="noStrike" noProof="0" dirty="0"/>
                        <a:t>Wojciech Jaruzelski</a:t>
                      </a:r>
                      <a:endParaRPr lang="en-US" dirty="0"/>
                    </a:p>
                  </a:txBody>
                  <a:tcPr>
                    <a:solidFill>
                      <a:schemeClr val="bg1">
                        <a:lumMod val="85000"/>
                      </a:schemeClr>
                    </a:solidFill>
                  </a:tcPr>
                </a:tc>
                <a:tc>
                  <a:txBody>
                    <a:bodyPr/>
                    <a:lstStyle/>
                    <a:p>
                      <a:pPr lvl="0" algn="ctr">
                        <a:buNone/>
                      </a:pPr>
                      <a:r>
                        <a:rPr lang="en-US" sz="1800" u="none" strike="noStrike" noProof="0" dirty="0"/>
                        <a:t>Lech Wałęsa</a:t>
                      </a:r>
                      <a:endParaRPr lang="en-US" dirty="0"/>
                    </a:p>
                  </a:txBody>
                  <a:tcPr>
                    <a:solidFill>
                      <a:schemeClr val="bg1">
                        <a:lumMod val="85000"/>
                      </a:schemeClr>
                    </a:solidFill>
                  </a:tcPr>
                </a:tc>
                <a:extLst>
                  <a:ext uri="{0D108BD9-81ED-4DB2-BD59-A6C34878D82A}">
                    <a16:rowId xmlns:a16="http://schemas.microsoft.com/office/drawing/2014/main" xmlns="" val="3790148004"/>
                  </a:ext>
                </a:extLst>
              </a:tr>
              <a:tr h="470952">
                <a:tc>
                  <a:txBody>
                    <a:bodyPr/>
                    <a:lstStyle/>
                    <a:p>
                      <a:pPr lvl="0" algn="ctr">
                        <a:buNone/>
                      </a:pPr>
                      <a:r>
                        <a:rPr lang="en-US" sz="1800" b="1" u="none" strike="noStrike" noProof="0" dirty="0" err="1"/>
                        <a:t>Siły</a:t>
                      </a:r>
                      <a:r>
                        <a:rPr lang="en-US" sz="1800" b="1" u="none" strike="noStrike" noProof="0" dirty="0"/>
                        <a:t> </a:t>
                      </a:r>
                      <a:endParaRPr lang="en-US" b="1"/>
                    </a:p>
                  </a:txBody>
                  <a:tcPr>
                    <a:solidFill>
                      <a:schemeClr val="bg1">
                        <a:lumMod val="95000"/>
                      </a:schemeClr>
                    </a:solidFill>
                  </a:tcPr>
                </a:tc>
                <a:tc>
                  <a:txBody>
                    <a:bodyPr/>
                    <a:lstStyle/>
                    <a:p>
                      <a:pPr lvl="0" algn="ctr">
                        <a:lnSpc>
                          <a:spcPct val="100000"/>
                        </a:lnSpc>
                        <a:spcBef>
                          <a:spcPts val="0"/>
                        </a:spcBef>
                        <a:spcAft>
                          <a:spcPts val="0"/>
                        </a:spcAft>
                        <a:buNone/>
                      </a:pPr>
                      <a:r>
                        <a:rPr lang="en-US" sz="1800" u="none" strike="noStrike" noProof="0" dirty="0"/>
                        <a:t>ok. 70 </a:t>
                      </a:r>
                      <a:r>
                        <a:rPr lang="en-US" sz="1800" u="none" strike="noStrike" noProof="0" dirty="0" err="1"/>
                        <a:t>tys</a:t>
                      </a:r>
                      <a:r>
                        <a:rPr lang="en-US" sz="1800" u="none" strike="noStrike" noProof="0" dirty="0"/>
                        <a:t>. </a:t>
                      </a:r>
                      <a:r>
                        <a:rPr lang="en-US" sz="1800" u="none" strike="noStrike" noProof="0" dirty="0" err="1"/>
                        <a:t>żołnierzy</a:t>
                      </a:r>
                      <a:r>
                        <a:rPr lang="en-US" sz="1800" u="none" strike="noStrike" noProof="0" dirty="0"/>
                        <a:t>,</a:t>
                      </a:r>
                      <a:endParaRPr lang="en-US" dirty="0"/>
                    </a:p>
                    <a:p>
                      <a:pPr lvl="0" algn="ctr">
                        <a:buNone/>
                      </a:pPr>
                      <a:r>
                        <a:rPr lang="en-US" sz="1800" u="none" strike="noStrike" noProof="0" dirty="0"/>
                        <a:t>ok. 30 </a:t>
                      </a:r>
                      <a:r>
                        <a:rPr lang="en-US" sz="1800" u="none" strike="noStrike" noProof="0" dirty="0" err="1"/>
                        <a:t>tys</a:t>
                      </a:r>
                      <a:r>
                        <a:rPr lang="en-US" sz="1800" u="none" strike="noStrike" noProof="0" dirty="0"/>
                        <a:t>. </a:t>
                      </a:r>
                      <a:r>
                        <a:rPr lang="en-US" sz="1800" u="none" strike="noStrike" noProof="0" dirty="0" err="1"/>
                        <a:t>funkcjonariuszy</a:t>
                      </a:r>
                      <a:r>
                        <a:rPr lang="en-US" sz="1800" u="none" strike="noStrike" noProof="0" dirty="0"/>
                        <a:t> </a:t>
                      </a:r>
                      <a:endParaRPr lang="en-US"/>
                    </a:p>
                  </a:txBody>
                  <a:tcPr>
                    <a:solidFill>
                      <a:schemeClr val="bg1">
                        <a:lumMod val="95000"/>
                      </a:schemeClr>
                    </a:solidFill>
                  </a:tcPr>
                </a:tc>
                <a:tc>
                  <a:txBody>
                    <a:bodyPr/>
                    <a:lstStyle/>
                    <a:p>
                      <a:pPr lvl="0" algn="ctr">
                        <a:buNone/>
                      </a:pPr>
                      <a:r>
                        <a:rPr lang="en-US" sz="1800" u="none" strike="noStrike" noProof="0" dirty="0"/>
                        <a:t>ok. 10 </a:t>
                      </a:r>
                      <a:r>
                        <a:rPr lang="en-US" sz="1800" u="none" strike="noStrike" noProof="0" dirty="0" err="1"/>
                        <a:t>mln</a:t>
                      </a:r>
                      <a:r>
                        <a:rPr lang="en-US" sz="1800" u="none" strike="noStrike" noProof="0" dirty="0"/>
                        <a:t> </a:t>
                      </a:r>
                      <a:r>
                        <a:rPr lang="en-US" sz="1800" u="none" strike="noStrike" noProof="0" dirty="0" err="1"/>
                        <a:t>członków</a:t>
                      </a:r>
                      <a:r>
                        <a:rPr lang="en-US" sz="1800" u="none" strike="noStrike" noProof="0" dirty="0"/>
                        <a:t> „</a:t>
                      </a:r>
                      <a:r>
                        <a:rPr lang="en-US" sz="1800" u="none" strike="noStrike" noProof="0" dirty="0" err="1"/>
                        <a:t>Solidarności</a:t>
                      </a:r>
                      <a:r>
                        <a:rPr lang="en-US" sz="1800" u="none" strike="noStrike" noProof="0" dirty="0"/>
                        <a:t>” </a:t>
                      </a:r>
                      <a:endParaRPr lang="en-US"/>
                    </a:p>
                  </a:txBody>
                  <a:tcPr>
                    <a:solidFill>
                      <a:schemeClr val="bg1">
                        <a:lumMod val="95000"/>
                      </a:schemeClr>
                    </a:solidFill>
                  </a:tcPr>
                </a:tc>
                <a:extLst>
                  <a:ext uri="{0D108BD9-81ED-4DB2-BD59-A6C34878D82A}">
                    <a16:rowId xmlns:a16="http://schemas.microsoft.com/office/drawing/2014/main" xmlns="" val="356786057"/>
                  </a:ext>
                </a:extLst>
              </a:tr>
              <a:tr h="470951">
                <a:tc>
                  <a:txBody>
                    <a:bodyPr/>
                    <a:lstStyle/>
                    <a:p>
                      <a:pPr lvl="0" algn="ctr">
                        <a:buNone/>
                      </a:pPr>
                      <a:r>
                        <a:rPr lang="en-US" sz="1800" b="1" u="none" strike="noStrike" noProof="0" dirty="0" err="1"/>
                        <a:t>Straty</a:t>
                      </a:r>
                      <a:r>
                        <a:rPr lang="en-US" sz="1800" b="1" u="none" strike="noStrike" noProof="0" dirty="0"/>
                        <a:t> </a:t>
                      </a:r>
                      <a:endParaRPr lang="en-US" b="1"/>
                    </a:p>
                  </a:txBody>
                  <a:tcPr>
                    <a:solidFill>
                      <a:schemeClr val="bg1">
                        <a:lumMod val="85000"/>
                      </a:schemeClr>
                    </a:solidFill>
                  </a:tcPr>
                </a:tc>
                <a:tc>
                  <a:txBody>
                    <a:bodyPr/>
                    <a:lstStyle/>
                    <a:p>
                      <a:pPr lvl="0" algn="ctr">
                        <a:lnSpc>
                          <a:spcPct val="100000"/>
                        </a:lnSpc>
                        <a:spcBef>
                          <a:spcPts val="0"/>
                        </a:spcBef>
                        <a:spcAft>
                          <a:spcPts val="0"/>
                        </a:spcAft>
                        <a:buNone/>
                      </a:pPr>
                      <a:r>
                        <a:rPr lang="en-US" sz="1800" u="none" strike="noStrike" noProof="0" dirty="0"/>
                        <a:t>1 </a:t>
                      </a:r>
                      <a:r>
                        <a:rPr lang="en-US" sz="1800" u="none" strike="noStrike" noProof="0" dirty="0" err="1"/>
                        <a:t>zabity</a:t>
                      </a:r>
                      <a:r>
                        <a:rPr lang="en-US" sz="1800" u="none" strike="noStrike" noProof="0" dirty="0"/>
                        <a:t>,</a:t>
                      </a:r>
                      <a:endParaRPr lang="en-US" dirty="0"/>
                    </a:p>
                    <a:p>
                      <a:pPr lvl="0" algn="ctr">
                        <a:buNone/>
                      </a:pPr>
                      <a:r>
                        <a:rPr lang="en-US" sz="1800" u="none" strike="noStrike" noProof="0" dirty="0"/>
                        <a:t>41 </a:t>
                      </a:r>
                      <a:r>
                        <a:rPr lang="en-US" sz="1800" u="none" strike="noStrike" noProof="0" dirty="0" err="1"/>
                        <a:t>rannych</a:t>
                      </a:r>
                      <a:r>
                        <a:rPr lang="en-US" sz="1800" u="none" strike="noStrike" noProof="0" dirty="0"/>
                        <a:t> </a:t>
                      </a:r>
                      <a:endParaRPr lang="en-US"/>
                    </a:p>
                  </a:txBody>
                  <a:tcPr>
                    <a:solidFill>
                      <a:schemeClr val="bg1">
                        <a:lumMod val="85000"/>
                      </a:schemeClr>
                    </a:solidFill>
                  </a:tcPr>
                </a:tc>
                <a:tc>
                  <a:txBody>
                    <a:bodyPr/>
                    <a:lstStyle/>
                    <a:p>
                      <a:pPr lvl="0" algn="ctr">
                        <a:lnSpc>
                          <a:spcPct val="100000"/>
                        </a:lnSpc>
                        <a:spcBef>
                          <a:spcPts val="0"/>
                        </a:spcBef>
                        <a:spcAft>
                          <a:spcPts val="0"/>
                        </a:spcAft>
                        <a:buNone/>
                      </a:pPr>
                      <a:r>
                        <a:rPr lang="en-US" sz="1800" u="none" strike="noStrike" noProof="0" dirty="0"/>
                        <a:t>40 </a:t>
                      </a:r>
                      <a:r>
                        <a:rPr lang="en-US" sz="1800" u="none" strike="noStrike" noProof="0" dirty="0" err="1"/>
                        <a:t>zabitych</a:t>
                      </a:r>
                      <a:r>
                        <a:rPr lang="en-US" sz="1800" u="none" strike="noStrike" noProof="0" dirty="0"/>
                        <a:t>,</a:t>
                      </a:r>
                      <a:endParaRPr lang="en-US" dirty="0"/>
                    </a:p>
                    <a:p>
                      <a:pPr lvl="0" algn="ctr">
                        <a:lnSpc>
                          <a:spcPct val="100000"/>
                        </a:lnSpc>
                        <a:spcBef>
                          <a:spcPts val="0"/>
                        </a:spcBef>
                        <a:spcAft>
                          <a:spcPts val="0"/>
                        </a:spcAft>
                        <a:buNone/>
                      </a:pPr>
                      <a:r>
                        <a:rPr lang="en-US" sz="1800" u="none" strike="noStrike" noProof="0" dirty="0"/>
                        <a:t>21 </a:t>
                      </a:r>
                      <a:r>
                        <a:rPr lang="en-US" sz="1800" u="none" strike="noStrike" noProof="0" dirty="0" err="1"/>
                        <a:t>rannych</a:t>
                      </a:r>
                      <a:r>
                        <a:rPr lang="en-US" sz="1800" u="none" strike="noStrike" noProof="0" dirty="0"/>
                        <a:t>,</a:t>
                      </a:r>
                      <a:endParaRPr lang="en-US" dirty="0"/>
                    </a:p>
                    <a:p>
                      <a:pPr lvl="0" algn="ctr">
                        <a:buNone/>
                      </a:pPr>
                      <a:r>
                        <a:rPr lang="en-US" sz="1800" u="none" strike="noStrike" noProof="0" dirty="0"/>
                        <a:t>10 131 </a:t>
                      </a:r>
                      <a:r>
                        <a:rPr lang="en-US" sz="1800" u="none" strike="noStrike" noProof="0" dirty="0" err="1"/>
                        <a:t>internowanych</a:t>
                      </a:r>
                      <a:endParaRPr lang="en-US" sz="1800" u="none" strike="noStrike" noProof="0" dirty="0"/>
                    </a:p>
                  </a:txBody>
                  <a:tcPr>
                    <a:solidFill>
                      <a:schemeClr val="bg1">
                        <a:lumMod val="85000"/>
                      </a:schemeClr>
                    </a:solidFill>
                  </a:tcPr>
                </a:tc>
                <a:extLst>
                  <a:ext uri="{0D108BD9-81ED-4DB2-BD59-A6C34878D82A}">
                    <a16:rowId xmlns:a16="http://schemas.microsoft.com/office/drawing/2014/main" xmlns="" val="3836207776"/>
                  </a:ext>
                </a:extLst>
              </a:tr>
            </a:tbl>
          </a:graphicData>
        </a:graphic>
      </p:graphicFrame>
      <p:sp>
        <p:nvSpPr>
          <p:cNvPr id="11" name="pole tekstowe 10">
            <a:extLst>
              <a:ext uri="{FF2B5EF4-FFF2-40B4-BE49-F238E27FC236}">
                <a16:creationId xmlns:a16="http://schemas.microsoft.com/office/drawing/2014/main" xmlns="" id="{1E7A3BF4-798E-46C2-880A-517C5F914B1E}"/>
              </a:ext>
            </a:extLst>
          </p:cNvPr>
          <p:cNvSpPr txBox="1"/>
          <p:nvPr/>
        </p:nvSpPr>
        <p:spPr>
          <a:xfrm>
            <a:off x="1217113" y="716071"/>
            <a:ext cx="49456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4000" b="1" dirty="0">
                <a:solidFill>
                  <a:schemeClr val="bg1"/>
                </a:solidFill>
                <a:latin typeface="Book Antiqua"/>
              </a:rPr>
              <a:t>Strony konfliktu</a:t>
            </a:r>
          </a:p>
        </p:txBody>
      </p:sp>
    </p:spTree>
    <p:extLst>
      <p:ext uri="{BB962C8B-B14F-4D97-AF65-F5344CB8AC3E}">
        <p14:creationId xmlns:p14="http://schemas.microsoft.com/office/powerpoint/2010/main" val="354587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xmlns="" id="{BC3E00D5-623E-4EE9-8AB0-5263C5FFF526}"/>
              </a:ext>
            </a:extLst>
          </p:cNvPr>
          <p:cNvPicPr>
            <a:picLocks noChangeAspect="1"/>
          </p:cNvPicPr>
          <p:nvPr/>
        </p:nvPicPr>
        <p:blipFill>
          <a:blip r:embed="rId3"/>
          <a:stretch>
            <a:fillRect/>
          </a:stretch>
        </p:blipFill>
        <p:spPr>
          <a:xfrm>
            <a:off x="1732156" y="1010477"/>
            <a:ext cx="8086492" cy="5422484"/>
          </a:xfrm>
          <a:prstGeom prst="rect">
            <a:avLst/>
          </a:prstGeom>
        </p:spPr>
      </p:pic>
      <p:sp>
        <p:nvSpPr>
          <p:cNvPr id="9" name="Prostokąt: zaokrąglone rogi 8">
            <a:extLst>
              <a:ext uri="{FF2B5EF4-FFF2-40B4-BE49-F238E27FC236}">
                <a16:creationId xmlns:a16="http://schemas.microsoft.com/office/drawing/2014/main" xmlns="" id="{29DEEE6D-4F16-41B9-8E3D-EDFFE1BC8FA9}"/>
              </a:ext>
            </a:extLst>
          </p:cNvPr>
          <p:cNvSpPr/>
          <p:nvPr/>
        </p:nvSpPr>
        <p:spPr>
          <a:xfrm>
            <a:off x="2468530" y="1791141"/>
            <a:ext cx="5184091" cy="3945964"/>
          </a:xfrm>
          <a:prstGeom prst="roundRect">
            <a:avLst/>
          </a:prstGeom>
          <a:solidFill>
            <a:srgbClr val="2E2E2E">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Picture 5">
            <a:hlinkClick r:id="" action="ppaction://media"/>
            <a:extLst>
              <a:ext uri="{FF2B5EF4-FFF2-40B4-BE49-F238E27FC236}">
                <a16:creationId xmlns:a16="http://schemas.microsoft.com/office/drawing/2014/main" xmlns="" id="{66A28610-3FE9-4CFB-AD98-819F54DB1B7C}"/>
              </a:ext>
            </a:extLst>
          </p:cNvPr>
          <p:cNvPicPr>
            <a:picLocks noGrp="1" noRot="1" noChangeAspect="1"/>
          </p:cNvPicPr>
          <p:nvPr>
            <p:ph idx="1"/>
            <a:videoFile r:link="rId1"/>
          </p:nvPr>
        </p:nvPicPr>
        <p:blipFill>
          <a:blip r:embed="rId4"/>
          <a:stretch>
            <a:fillRect/>
          </a:stretch>
        </p:blipFill>
        <p:spPr>
          <a:xfrm>
            <a:off x="2592659" y="1877917"/>
            <a:ext cx="4943706" cy="3679901"/>
          </a:xfrm>
        </p:spPr>
      </p:pic>
    </p:spTree>
    <p:extLst>
      <p:ext uri="{BB962C8B-B14F-4D97-AF65-F5344CB8AC3E}">
        <p14:creationId xmlns:p14="http://schemas.microsoft.com/office/powerpoint/2010/main" val="33015905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xmlns="" id="{82D795D0-C1E4-400B-8F87-269DD604BEF0}"/>
              </a:ext>
            </a:extLst>
          </p:cNvPr>
          <p:cNvPicPr>
            <a:picLocks noChangeAspect="1"/>
          </p:cNvPicPr>
          <p:nvPr/>
        </p:nvPicPr>
        <p:blipFill rotWithShape="1">
          <a:blip r:embed="rId2"/>
          <a:srcRect l="5884" r="-1" b="-1"/>
          <a:stretch/>
        </p:blipFill>
        <p:spPr>
          <a:xfrm>
            <a:off x="-1002630" y="11"/>
            <a:ext cx="9669642" cy="6857990"/>
          </a:xfrm>
          <a:prstGeom prst="rect">
            <a:avLst/>
          </a:prstGeom>
        </p:spPr>
      </p:pic>
      <p:sp>
        <p:nvSpPr>
          <p:cNvPr id="10" name="Rectangle 9">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xmlns="" id="{F767BF45-09A8-4B39-A44C-C891AEF84B6A}"/>
              </a:ext>
            </a:extLst>
          </p:cNvPr>
          <p:cNvSpPr>
            <a:spLocks noGrp="1"/>
          </p:cNvSpPr>
          <p:nvPr>
            <p:ph idx="1"/>
          </p:nvPr>
        </p:nvSpPr>
        <p:spPr>
          <a:xfrm>
            <a:off x="7531610" y="2434201"/>
            <a:ext cx="3822189" cy="3742762"/>
          </a:xfrm>
        </p:spPr>
        <p:txBody>
          <a:bodyPr vert="horz" lIns="91440" tIns="45720" rIns="91440" bIns="45720" rtlCol="0">
            <a:normAutofit/>
          </a:bodyPr>
          <a:lstStyle/>
          <a:p>
            <a:pPr marL="0" indent="0">
              <a:buNone/>
            </a:pPr>
            <a:r>
              <a:rPr lang="pl-PL" sz="2000" i="1">
                <a:ea typeface="+mn-lt"/>
                <a:cs typeface="+mn-lt"/>
              </a:rPr>
              <a:t>"Generał Jaruzelski uparcie twierdzi, że jest wielkim polskim patriotą, bo gdyby w roku 1981 nie wprowadził stanu wojennego, to do Polski wjechałaby  Armia Czerwona. W tłumaczeniu na język polski oznacza to, że Jaruzelski ma się za bohatera, bo każe strzelać do swoich rodaków po to tylko, by nie strzelali do nich obcy." </a:t>
            </a:r>
            <a:endParaRPr lang="pl-PL" sz="2000"/>
          </a:p>
          <a:p>
            <a:pPr marL="0" indent="0">
              <a:buNone/>
            </a:pPr>
            <a:r>
              <a:rPr lang="pl-PL" sz="2000" i="1">
                <a:ea typeface="+mn-lt"/>
                <a:cs typeface="+mn-lt"/>
              </a:rPr>
              <a:t>        - Wojciech Cejrowski</a:t>
            </a:r>
            <a:endParaRPr lang="pl-PL" sz="2000"/>
          </a:p>
          <a:p>
            <a:pPr marL="0" indent="0">
              <a:buNone/>
            </a:pPr>
            <a:endParaRPr lang="pl-PL" sz="2000" i="1">
              <a:ea typeface="+mn-lt"/>
              <a:cs typeface="+mn-lt"/>
            </a:endParaRPr>
          </a:p>
        </p:txBody>
      </p:sp>
    </p:spTree>
    <p:extLst>
      <p:ext uri="{BB962C8B-B14F-4D97-AF65-F5344CB8AC3E}">
        <p14:creationId xmlns:p14="http://schemas.microsoft.com/office/powerpoint/2010/main" val="4138440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DBA70B1-6496-4AEF-8AA1-485B358A9C81}"/>
              </a:ext>
            </a:extLst>
          </p:cNvPr>
          <p:cNvSpPr>
            <a:spLocks noGrp="1"/>
          </p:cNvSpPr>
          <p:nvPr>
            <p:ph type="title"/>
          </p:nvPr>
        </p:nvSpPr>
        <p:spPr>
          <a:xfrm>
            <a:off x="300394" y="536525"/>
            <a:ext cx="4708288" cy="1846673"/>
          </a:xfrm>
        </p:spPr>
        <p:txBody>
          <a:bodyPr anchor="b">
            <a:normAutofit fontScale="90000"/>
          </a:bodyPr>
          <a:lstStyle/>
          <a:p>
            <a:r>
              <a:rPr lang="en-US" sz="5400" b="1" i="1" dirty="0" err="1">
                <a:cs typeface="Calibri Light"/>
              </a:rPr>
              <a:t>Życie</a:t>
            </a:r>
            <a:r>
              <a:rPr lang="en-US" sz="5400" b="1" i="1" dirty="0">
                <a:cs typeface="Calibri Light"/>
              </a:rPr>
              <a:t> w </a:t>
            </a:r>
            <a:r>
              <a:rPr lang="en-US" sz="5400" b="1" i="1" dirty="0" err="1">
                <a:cs typeface="Calibri Light"/>
              </a:rPr>
              <a:t>czasach</a:t>
            </a:r>
            <a:r>
              <a:rPr lang="en-US" sz="5400" b="1" i="1" dirty="0">
                <a:cs typeface="Calibri Light"/>
              </a:rPr>
              <a:t> </a:t>
            </a:r>
            <a:r>
              <a:rPr lang="en-US" sz="5400" b="1" i="1" dirty="0" err="1">
                <a:cs typeface="Calibri Light"/>
              </a:rPr>
              <a:t>stanu</a:t>
            </a:r>
            <a:r>
              <a:rPr lang="en-US" sz="5400" b="1" i="1" dirty="0">
                <a:cs typeface="Calibri Light"/>
              </a:rPr>
              <a:t> </a:t>
            </a:r>
            <a:r>
              <a:rPr lang="en-US" sz="5400" b="1" i="1" dirty="0" err="1">
                <a:cs typeface="Calibri Light"/>
              </a:rPr>
              <a:t>wojennego</a:t>
            </a:r>
            <a:endParaRPr lang="en-US" sz="5400" b="1" i="1" dirty="0">
              <a:cs typeface="Calibri Light"/>
            </a:endParaRPr>
          </a:p>
        </p:txBody>
      </p:sp>
      <p:sp>
        <p:nvSpPr>
          <p:cNvPr id="18"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0AC449C-1D10-48EC-975C-3029B68CEB13}"/>
              </a:ext>
            </a:extLst>
          </p:cNvPr>
          <p:cNvSpPr>
            <a:spLocks noGrp="1"/>
          </p:cNvSpPr>
          <p:nvPr>
            <p:ph idx="1"/>
          </p:nvPr>
        </p:nvSpPr>
        <p:spPr>
          <a:xfrm>
            <a:off x="296252" y="2649877"/>
            <a:ext cx="4791856" cy="3961860"/>
          </a:xfrm>
        </p:spPr>
        <p:txBody>
          <a:bodyPr vert="horz" lIns="91440" tIns="45720" rIns="91440" bIns="45720" rtlCol="0" anchor="t">
            <a:noAutofit/>
          </a:bodyPr>
          <a:lstStyle/>
          <a:p>
            <a:pPr marL="0" indent="0">
              <a:buNone/>
            </a:pPr>
            <a:r>
              <a:rPr lang="pl-PL" sz="1600" dirty="0">
                <a:ea typeface="+mn-lt"/>
                <a:cs typeface="+mn-lt"/>
              </a:rPr>
              <a:t>Przepisy stanu wojennego ograniczały podstawowe prawa obywatelskie, wprowadziły m.in. </a:t>
            </a:r>
            <a:endParaRPr lang="pl-PL" sz="1600">
              <a:cs typeface="Calibri"/>
            </a:endParaRPr>
          </a:p>
          <a:p>
            <a:r>
              <a:rPr lang="pl-PL" sz="1400" dirty="0">
                <a:ea typeface="+mn-lt"/>
                <a:cs typeface="+mn-lt"/>
              </a:rPr>
              <a:t>godzinę milicyjną od 22.00 do 6.00 (do maja 1982) </a:t>
            </a:r>
          </a:p>
          <a:p>
            <a:r>
              <a:rPr lang="pl-PL" sz="1400" dirty="0">
                <a:ea typeface="+mn-lt"/>
                <a:cs typeface="+mn-lt"/>
              </a:rPr>
              <a:t>zawiesiły działalność organizacji społecznych i związków zawodowych (niektóre rozwiązano, np. "Solidarność", Niezależne Zrzeszenie Studentów, w innych dokonano zmian w kierownictwie, np. w Stowarzyszeniu PAX)</a:t>
            </a:r>
            <a:endParaRPr lang="pl-PL" sz="1400">
              <a:cs typeface="Calibri" panose="020F0502020204030204"/>
            </a:endParaRPr>
          </a:p>
          <a:p>
            <a:r>
              <a:rPr lang="pl-PL" sz="1400" dirty="0">
                <a:ea typeface="+mn-lt"/>
                <a:cs typeface="+mn-lt"/>
              </a:rPr>
              <a:t>Zmilitaryzowano główne działy gospodarki </a:t>
            </a:r>
          </a:p>
          <a:p>
            <a:r>
              <a:rPr lang="pl-PL" sz="1400" dirty="0">
                <a:ea typeface="+mn-lt"/>
                <a:cs typeface="+mn-lt"/>
              </a:rPr>
              <a:t>zakazano zmian miejsca pobytu oraz strajków i manifestacji </a:t>
            </a:r>
          </a:p>
          <a:p>
            <a:r>
              <a:rPr lang="pl-PL" sz="1400" dirty="0">
                <a:ea typeface="+mn-lt"/>
                <a:cs typeface="+mn-lt"/>
              </a:rPr>
              <a:t>wprowadzono cenzurę korespondencji</a:t>
            </a:r>
          </a:p>
          <a:p>
            <a:r>
              <a:rPr lang="pl-PL" sz="1400" dirty="0">
                <a:ea typeface="+mn-lt"/>
                <a:cs typeface="+mn-lt"/>
              </a:rPr>
              <a:t>działaczy Solidarności, opozycji politycznej oraz kilkunastu reprezentantów władzy sprzed sierpnia 1980 internowano</a:t>
            </a:r>
          </a:p>
          <a:p>
            <a:r>
              <a:rPr lang="pl-PL" sz="1400" dirty="0">
                <a:ea typeface="+mn-lt"/>
                <a:cs typeface="+mn-lt"/>
              </a:rPr>
              <a:t>zablokowano połączenia telefoniczne</a:t>
            </a:r>
            <a:endParaRPr lang="pl-PL" sz="1400">
              <a:cs typeface="Calibri"/>
            </a:endParaRPr>
          </a:p>
        </p:txBody>
      </p:sp>
      <p:pic>
        <p:nvPicPr>
          <p:cNvPr id="5" name="Picture 5">
            <a:extLst>
              <a:ext uri="{FF2B5EF4-FFF2-40B4-BE49-F238E27FC236}">
                <a16:creationId xmlns:a16="http://schemas.microsoft.com/office/drawing/2014/main" xmlns="" id="{0518BF0C-E995-438F-B197-12F52EB98F9C}"/>
              </a:ext>
            </a:extLst>
          </p:cNvPr>
          <p:cNvPicPr>
            <a:picLocks noChangeAspect="1"/>
          </p:cNvPicPr>
          <p:nvPr/>
        </p:nvPicPr>
        <p:blipFill rotWithShape="1">
          <a:blip r:embed="rId2"/>
          <a:srcRect l="21227" r="261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3885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Words>
  <Application>Microsoft Office PowerPoint</Application>
  <PresentationFormat>Panoramiczny</PresentationFormat>
  <Paragraphs>71</Paragraphs>
  <Slides>15</Slides>
  <Notes>0</Notes>
  <HiddenSlides>0</HiddenSlides>
  <MMClips>1</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15</vt:i4>
      </vt:variant>
    </vt:vector>
  </HeadingPairs>
  <TitlesOfParts>
    <vt:vector size="22" baseType="lpstr">
      <vt:lpstr>Arial</vt:lpstr>
      <vt:lpstr>Book Antiqua</vt:lpstr>
      <vt:lpstr>Calibri</vt:lpstr>
      <vt:lpstr>Calibri Light</vt:lpstr>
      <vt:lpstr>Castellar</vt:lpstr>
      <vt:lpstr>Wingdings</vt:lpstr>
      <vt:lpstr>Motyw pakietu Office</vt:lpstr>
      <vt:lpstr>40 rocznica wprowadzenia stanu wojennego</vt:lpstr>
      <vt:lpstr>Co to jest stan wojenny?</vt:lpstr>
      <vt:lpstr>Sytuacja Polski przed wprowadzeniem Stanu wojennego </vt:lpstr>
      <vt:lpstr>Kazimierz Pytko Chudy finał tłustej dekady Polska Gierka </vt:lpstr>
      <vt:lpstr>Przyczyny stanu wojennego</vt:lpstr>
      <vt:lpstr>Strony konfliktu</vt:lpstr>
      <vt:lpstr>Prezentacja programu PowerPoint</vt:lpstr>
      <vt:lpstr>Prezentacja programu PowerPoint</vt:lpstr>
      <vt:lpstr>Życie w czasach stanu wojennego</vt:lpstr>
      <vt:lpstr>Dlaczego akurat noc z soboty na niedziele?</vt:lpstr>
      <vt:lpstr>Reakcja Polaków </vt:lpstr>
      <vt:lpstr>Skutki stanu wojennego</vt:lpstr>
      <vt:lpstr>Kalendarium</vt:lpstr>
      <vt:lpstr>Prezentacja programu PowerPoint</vt:lpstr>
      <vt:lpstr>bibliografia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405</cp:revision>
  <dcterms:created xsi:type="dcterms:W3CDTF">2021-12-02T16:31:38Z</dcterms:created>
  <dcterms:modified xsi:type="dcterms:W3CDTF">2021-12-12T17:24:47Z</dcterms:modified>
</cp:coreProperties>
</file>