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de1e50c75_0_24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de1e50c75_0_24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9d88f6c4a0_0_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9d88f6c4a0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9d88f6c4a0_0_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9d88f6c4a0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7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472975" y="1722225"/>
            <a:ext cx="76680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uk" sz="3755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rPr>
              <a:t>Hestia</a:t>
            </a:r>
            <a:endParaRPr b="0" sz="3755">
              <a:solidFill>
                <a:schemeClr val="accent2"/>
              </a:solidFill>
              <a:latin typeface="Pacifico"/>
              <a:ea typeface="Pacifico"/>
              <a:cs typeface="Pacifico"/>
              <a:sym typeface="Pacific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4200">
                <a:solidFill>
                  <a:schemeClr val="accent2"/>
                </a:solidFill>
              </a:rPr>
              <a:t>    </a:t>
            </a:r>
            <a:r>
              <a:rPr b="0" lang="uk" sz="3977">
                <a:solidFill>
                  <a:schemeClr val="accent2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MITOLOGIA</a:t>
            </a:r>
            <a:endParaRPr sz="3977">
              <a:solidFill>
                <a:schemeClr val="accent2"/>
              </a:solidFill>
            </a:endParaRPr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371675" y="3560800"/>
            <a:ext cx="8282400" cy="147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chemeClr val="accent3"/>
                </a:solidFill>
                <a:latin typeface="Amatic SC"/>
                <a:ea typeface="Amatic SC"/>
                <a:cs typeface="Amatic SC"/>
                <a:sym typeface="Amatic SC"/>
              </a:rPr>
              <a:t>BOGINIA OGNIA DOMOWEGO</a:t>
            </a:r>
            <a:endParaRPr>
              <a:solidFill>
                <a:schemeClr val="accent3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100">
                <a:latin typeface="Amatic SC"/>
                <a:ea typeface="Amatic SC"/>
                <a:cs typeface="Amatic SC"/>
                <a:sym typeface="Amatic SC"/>
              </a:rPr>
              <a:t>   </a:t>
            </a:r>
            <a:r>
              <a:rPr lang="uk">
                <a:latin typeface="Amatic SC"/>
                <a:ea typeface="Amatic SC"/>
                <a:cs typeface="Amatic SC"/>
                <a:sym typeface="Amatic SC"/>
              </a:rPr>
              <a:t>                                   </a:t>
            </a:r>
            <a:endParaRPr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latin typeface="Amatic SC"/>
                <a:ea typeface="Amatic SC"/>
                <a:cs typeface="Amatic SC"/>
                <a:sym typeface="Amatic SC"/>
              </a:rPr>
              <a:t>                                                                                                                 </a:t>
            </a:r>
            <a:r>
              <a:rPr lang="uk">
                <a:solidFill>
                  <a:schemeClr val="accent2"/>
                </a:solidFill>
                <a:latin typeface="Amatic SC"/>
                <a:ea typeface="Amatic SC"/>
                <a:cs typeface="Amatic SC"/>
                <a:sym typeface="Amatic SC"/>
              </a:rPr>
              <a:t>  </a:t>
            </a:r>
            <a:r>
              <a:rPr lang="uk">
                <a:solidFill>
                  <a:schemeClr val="accent2"/>
                </a:solidFill>
                <a:latin typeface="Amatic SC"/>
                <a:ea typeface="Amatic SC"/>
                <a:cs typeface="Amatic SC"/>
                <a:sym typeface="Amatic SC"/>
              </a:rPr>
              <a:t>Alisiya</a:t>
            </a:r>
            <a:r>
              <a:rPr lang="uk">
                <a:solidFill>
                  <a:schemeClr val="accent2"/>
                </a:solidFill>
                <a:latin typeface="Amatic SC"/>
                <a:ea typeface="Amatic SC"/>
                <a:cs typeface="Amatic SC"/>
                <a:sym typeface="Amatic SC"/>
              </a:rPr>
              <a:t> P</a:t>
            </a:r>
            <a:r>
              <a:rPr lang="uk">
                <a:solidFill>
                  <a:schemeClr val="accent2"/>
                </a:solidFill>
                <a:latin typeface="Amatic SC"/>
                <a:ea typeface="Amatic SC"/>
                <a:cs typeface="Amatic SC"/>
                <a:sym typeface="Amatic SC"/>
              </a:rPr>
              <a:t>astushenko</a:t>
            </a:r>
            <a:endParaRPr>
              <a:solidFill>
                <a:schemeClr val="accent2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0" lang="uk" sz="3740">
                <a:solidFill>
                  <a:schemeClr val="accent2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WSTĘP</a:t>
            </a:r>
            <a:endParaRPr b="0" sz="3740">
              <a:solidFill>
                <a:schemeClr val="accent2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uk">
                <a:latin typeface="Comfortaa"/>
                <a:ea typeface="Comfortaa"/>
                <a:cs typeface="Comfortaa"/>
                <a:sym typeface="Comfortaa"/>
              </a:rPr>
              <a:t>    </a:t>
            </a:r>
            <a:r>
              <a:rPr lang="uk" sz="20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Hestia to Boginia domowego ognia. Jest córką Kronosa i Rei, była pierwszym dzieckiem, ale z żołądku swego taty wyszła ostatnia dlatego mówią, że jest najmłodsza. W niektórych wypadkach była nawet uważana za ważniejszą niż Zeus.</a:t>
            </a:r>
            <a:endParaRPr sz="20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uk" sz="4100">
                <a:solidFill>
                  <a:schemeClr val="accent2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CHARAKTER</a:t>
            </a:r>
            <a:r>
              <a:rPr b="0" lang="uk" sz="4155">
                <a:solidFill>
                  <a:schemeClr val="accent2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 POSTACI</a:t>
            </a:r>
            <a:endParaRPr b="0" sz="4155">
              <a:solidFill>
                <a:schemeClr val="accent2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fortaa"/>
              <a:buChar char="❖"/>
            </a:pPr>
            <a:r>
              <a:rPr lang="uk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Tajemnicza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fortaa"/>
              <a:buChar char="❖"/>
            </a:pPr>
            <a:r>
              <a:rPr lang="uk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Spokojna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fortaa"/>
              <a:buChar char="❖"/>
            </a:pPr>
            <a:r>
              <a:rPr lang="uk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Niezależna 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fortaa"/>
              <a:buChar char="❖"/>
            </a:pPr>
            <a:r>
              <a:rPr lang="uk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Mało znana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uk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  Rzadko przychodziła na Olimp, nie miała świątyń ponieważ był to </a:t>
            </a:r>
            <a:r>
              <a:rPr lang="uk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zwykły dom, a ołtarz to było ognisko domowe</a:t>
            </a:r>
            <a:r>
              <a:rPr lang="uk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. Rodzinę nie założyła dlatego, że całą uwagę skupiła na greckich ludziach oraz rodzinach.</a:t>
            </a:r>
            <a:r>
              <a:rPr lang="uk">
                <a:solidFill>
                  <a:srgbClr val="666666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>
              <a:solidFill>
                <a:srgbClr val="666666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0" name="Google Shape;8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76300" y="1152425"/>
            <a:ext cx="2143125" cy="1965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59500" y="1015637"/>
            <a:ext cx="1914525" cy="223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700"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rPr>
              <a:t>TRADYCJE</a:t>
            </a:r>
            <a:endParaRPr b="0" sz="3700">
              <a:solidFill>
                <a:schemeClr val="accent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7" name="Google Shape;87;p1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mfortaa"/>
              <a:buChar char="➢"/>
            </a:pPr>
            <a:r>
              <a:rPr lang="uk" sz="16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Gość </a:t>
            </a:r>
            <a:r>
              <a:rPr lang="uk" sz="16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niemile</a:t>
            </a:r>
            <a:r>
              <a:rPr lang="uk" sz="16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widziany łapał się za </a:t>
            </a:r>
            <a:r>
              <a:rPr lang="uk" sz="16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krawędź</a:t>
            </a:r>
            <a:r>
              <a:rPr lang="uk" sz="16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ołtarza domowego po tym gospodarz nie mógł go wygonić lecz na odwrót miał go ugościć.</a:t>
            </a:r>
            <a:endParaRPr sz="16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mfortaa"/>
              <a:buChar char="➢"/>
            </a:pPr>
            <a:r>
              <a:rPr lang="uk" sz="16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Hestia zajmowała się małżonkami. Kiedy panna młoda wstępowała do domu męża, wtedy matka panny rozpalała pochodnię nią pierwszy raz ogień w domu nowożeńców.</a:t>
            </a:r>
            <a:endParaRPr sz="16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mfortaa"/>
              <a:buChar char="➢"/>
            </a:pPr>
            <a:r>
              <a:rPr lang="uk" sz="16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Piątego dnia po urodzeniu dziecko, dawano pod opiekę Hestii w sposób w ten, że odnoszono go wokół ogniska. Wtedy nadawano mu imię.</a:t>
            </a:r>
            <a:endParaRPr sz="16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