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6798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061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b24b1850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b24b1850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17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b24b1850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b24b1850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342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abc46b2f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abc46b2f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014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cabc46b2f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bcabc46b2f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06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cabc46b2f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cabc46b2f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979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b24b1850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b24b1850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171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b24b1850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b24b1850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59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b24b1850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b24b1850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71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b24b1850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b24b1850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13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b24b1850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b24b1850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38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b24b1850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b24b1850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4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b24b1850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b24b1850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95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b24b1850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b24b1850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05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b24b1850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b24b1850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290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b24b1850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b24b1850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6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2">
  <p:cSld name="AUTOLAYOUT_2">
    <p:bg>
      <p:bgPr>
        <a:solidFill>
          <a:srgbClr val="F7EFE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EF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918451" y="4437550"/>
            <a:ext cx="944700" cy="82800"/>
          </a:xfrm>
          <a:prstGeom prst="rect">
            <a:avLst/>
          </a:prstGeom>
          <a:solidFill>
            <a:srgbClr val="9578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826750" y="596425"/>
            <a:ext cx="3656700" cy="154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826750" y="2219625"/>
            <a:ext cx="3656700" cy="181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●"/>
              <a:defRPr sz="1200">
                <a:solidFill>
                  <a:srgbClr val="61616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●"/>
              <a:defRPr sz="1200">
                <a:solidFill>
                  <a:srgbClr val="61616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7EFE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6">
  <p:cSld name="AUTOLAYOUT_6">
    <p:bg>
      <p:bgPr>
        <a:solidFill>
          <a:srgbClr val="2D314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336579" y="333100"/>
            <a:ext cx="8470800" cy="4505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141725" y="656801"/>
            <a:ext cx="8860500" cy="385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13263" y="977425"/>
            <a:ext cx="4252200" cy="159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000"/>
              <a:buNone/>
              <a:defRPr sz="3000" b="1">
                <a:solidFill>
                  <a:srgbClr val="F2D7E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813263" y="2651475"/>
            <a:ext cx="4252200" cy="154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400"/>
              <a:buChar char="●"/>
              <a:defRPr sz="1400">
                <a:solidFill>
                  <a:srgbClr val="F2D7EE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○"/>
              <a:defRPr sz="1200">
                <a:solidFill>
                  <a:srgbClr val="F2D7EE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■"/>
              <a:defRPr sz="1200">
                <a:solidFill>
                  <a:srgbClr val="F2D7EE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●"/>
              <a:defRPr sz="1200">
                <a:solidFill>
                  <a:srgbClr val="F2D7EE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○"/>
              <a:defRPr sz="1200">
                <a:solidFill>
                  <a:srgbClr val="F2D7EE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■"/>
              <a:defRPr sz="1200">
                <a:solidFill>
                  <a:srgbClr val="F2D7EE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●"/>
              <a:defRPr sz="1200">
                <a:solidFill>
                  <a:srgbClr val="F2D7EE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○"/>
              <a:defRPr sz="1200">
                <a:solidFill>
                  <a:srgbClr val="F2D7EE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■"/>
              <a:defRPr sz="1200">
                <a:solidFill>
                  <a:srgbClr val="F2D7EE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7">
  <p:cSld name="AUTOLAYOUT_7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0" y="0"/>
            <a:ext cx="9144000" cy="251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7434600" cy="92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162800" y="3687975"/>
            <a:ext cx="2246400" cy="92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5718900" y="3687975"/>
            <a:ext cx="2278200" cy="92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8">
  <p:cSld name="AUTOLAYOUT_9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4">
  <p:cSld name="AUTOLAYOUT_11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3">
  <p:cSld name="AUTOLAYOUT_12"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5">
  <p:cSld name="AUTOLAYOUT_13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10">
  <p:cSld name="AUTOLAYOUT_15"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9">
  <p:cSld name="AUTOLAYOUT_16"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">
  <p:cSld name="AUTOLAYOUT_17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Marian_Bernaciak" TargetMode="External"/><Relationship Id="rId3" Type="http://schemas.openxmlformats.org/officeDocument/2006/relationships/hyperlink" Target="https://wiadomosci.dziennik.pl/historia/aktualnosci/artykuly/484116,narodowy-dzien-pamieci-zolnierzy-wykletych.html" TargetMode="External"/><Relationship Id="rId7" Type="http://schemas.openxmlformats.org/officeDocument/2006/relationships/hyperlink" Target="https://ciekawostkihistoryczne.pl/leksykon/witold-pilecki-1901-1948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odziemiezbrojne.pl/" TargetMode="External"/><Relationship Id="rId5" Type="http://schemas.openxmlformats.org/officeDocument/2006/relationships/hyperlink" Target="https://pl.wikipedia.org/wiki/%C5%BBo%C5%82nierze_wykl%C4%99ci" TargetMode="External"/><Relationship Id="rId10" Type="http://schemas.openxmlformats.org/officeDocument/2006/relationships/hyperlink" Target="https://www.polskieradio.pl/39/156/Artykul/1211044,Inka-sanitariuszka-zolnierzy-wykletych" TargetMode="External"/><Relationship Id="rId4" Type="http://schemas.openxmlformats.org/officeDocument/2006/relationships/hyperlink" Target="https://ciekawostkihistoryczne.pl/2016/09/09/zuchwali-i-nieugieci-siedem-najbardziej-spektakularnych-akcji-zolnierzy-wykletych/" TargetMode="External"/><Relationship Id="rId9" Type="http://schemas.openxmlformats.org/officeDocument/2006/relationships/hyperlink" Target="https://histmag.org/Gdzie-walczyli-Zolnierze-Wykleci-Mapy-1645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ziemiezbrojne.pl/?p=63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odziemiezbrojne.pl/?p=74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broni.pl/rekonstrukcje,kl-majdanek-wiezienie-nkwd,867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Stanis%C5%82aw_Szo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t="7813" b="7813"/>
          <a:stretch/>
        </p:blipFill>
        <p:spPr>
          <a:xfrm>
            <a:off x="3019350" y="0"/>
            <a:ext cx="61246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233600" y="799475"/>
            <a:ext cx="25662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Żołnierze wyklęci</a:t>
            </a: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233600" y="1598950"/>
            <a:ext cx="2566200" cy="28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BDBDBD"/>
                </a:solidFill>
              </a:rPr>
              <a:t>“Życie poświęcić warto jest tylko dla jednej idei, idei wolności!</a:t>
            </a:r>
            <a:endParaRPr>
              <a:solidFill>
                <a:srgbClr val="BDBDB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BDBDBD"/>
                </a:solidFill>
              </a:rPr>
              <a:t>Jeśli walczymy i ponosimy ofiary to dlatego,</a:t>
            </a:r>
            <a:r>
              <a:rPr lang="pl" sz="1200">
                <a:solidFill>
                  <a:srgbClr val="BDBDBD"/>
                </a:solidFill>
              </a:rPr>
              <a:t> że chcemy właśnie żyć, ale żyć jako ludzie wolni, w wolnej Ojczyźnie.”</a:t>
            </a:r>
            <a:endParaRPr sz="1200">
              <a:solidFill>
                <a:srgbClr val="BDBDB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BDBDB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BDBDBD"/>
                </a:solidFill>
              </a:rPr>
              <a:t>~Kapitan Zdzisław Broński ps.“Uskok”</a:t>
            </a:r>
            <a:endParaRPr>
              <a:solidFill>
                <a:srgbClr val="BDBDB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 l="816" r="816"/>
          <a:stretch/>
        </p:blipFill>
        <p:spPr>
          <a:xfrm>
            <a:off x="5096251" y="0"/>
            <a:ext cx="4047748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826750" y="596425"/>
            <a:ext cx="3656700" cy="15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Józef Franczak</a:t>
            </a:r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826750" y="2219625"/>
            <a:ext cx="3656700" cy="18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>
                <a:solidFill>
                  <a:srgbClr val="000000"/>
                </a:solidFill>
              </a:rPr>
              <a:t>Ostatni z Żołnierzy Wyklętych, Józef Franczak ps. Lalek, został zastrzelony 18 lat po wojnie w obławie na Lubelszczyźnie.</a:t>
            </a:r>
            <a:r>
              <a:rPr lang="pl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3"/>
          <p:cNvPicPr preferRelativeResize="0"/>
          <p:nvPr/>
        </p:nvPicPr>
        <p:blipFill rotWithShape="1">
          <a:blip r:embed="rId3">
            <a:alphaModFix/>
          </a:blip>
          <a:srcRect t="7827" b="7827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Marian Bernaciak ps. “Orlik”Marian </a:t>
            </a:r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>
                <a:solidFill>
                  <a:srgbClr val="000000"/>
                </a:solidFill>
              </a:rPr>
              <a:t>Bernaciak urodził się w 1917 roku. W chwili śmierci miał więc 29 lat. W stopniu majora był wtedy zwierzchnikiem wszystkich oddziałów i grup zbrojnych WiN, trwających jeszcze na terenie Inspektoratu Puławy.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4"/>
          <p:cNvPicPr preferRelativeResize="0"/>
          <p:nvPr/>
        </p:nvPicPr>
        <p:blipFill rotWithShape="1">
          <a:blip r:embed="rId3">
            <a:alphaModFix/>
          </a:blip>
          <a:srcRect t="6062" b="6071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Danuta Siedzikówna ps. Inka</a:t>
            </a:r>
            <a:endParaRPr b="1"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1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>
                <a:solidFill>
                  <a:srgbClr val="000000"/>
                </a:solidFill>
              </a:rPr>
              <a:t>18-letnia Inka, sanitariuszka i łączniczka 5 Wileńskiej Brygady AK.  została zamordowana w więzieniu przy ul. Kurkowej w Gdańsku. Na krótko przed śmiercią w grypsie napisała list, który nadała do sióstr Mikołajewskich, pisała w nim: "powiedzcie mojej babci, że zachowałam się jak trzeba".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/>
          <p:cNvPicPr preferRelativeResize="0"/>
          <p:nvPr/>
        </p:nvPicPr>
        <p:blipFill rotWithShape="1">
          <a:blip r:embed="rId3">
            <a:alphaModFix/>
          </a:blip>
          <a:srcRect l="18127" r="18133"/>
          <a:stretch/>
        </p:blipFill>
        <p:spPr>
          <a:xfrm>
            <a:off x="1323414" y="1552700"/>
            <a:ext cx="1925100" cy="1925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 t="11669" b="11661"/>
          <a:stretch/>
        </p:blipFill>
        <p:spPr>
          <a:xfrm>
            <a:off x="5895450" y="1552736"/>
            <a:ext cx="1925100" cy="192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74346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Pomniki i ulice upamiętniające naszych bohaterów</a:t>
            </a:r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body" idx="1"/>
          </p:nvPr>
        </p:nvSpPr>
        <p:spPr>
          <a:xfrm>
            <a:off x="1162800" y="3687975"/>
            <a:ext cx="22464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b="1">
                <a:solidFill>
                  <a:srgbClr val="000000"/>
                </a:solidFill>
              </a:rPr>
              <a:t>Pomnik Żołnierzy Wyklętych w Rzeszowie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2"/>
          </p:nvPr>
        </p:nvSpPr>
        <p:spPr>
          <a:xfrm>
            <a:off x="5718900" y="3687975"/>
            <a:ext cx="2278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b="1">
                <a:solidFill>
                  <a:srgbClr val="202122"/>
                </a:solidFill>
              </a:rPr>
              <a:t>Pomnik „Bohaterskim żołnierzom ZWZ-AK-WiN” w Lublinie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6"/>
          <p:cNvPicPr preferRelativeResize="0"/>
          <p:nvPr/>
        </p:nvPicPr>
        <p:blipFill rotWithShape="1">
          <a:blip r:embed="rId3">
            <a:alphaModFix/>
          </a:blip>
          <a:srcRect l="17384" r="17384"/>
          <a:stretch/>
        </p:blipFill>
        <p:spPr>
          <a:xfrm>
            <a:off x="5585237" y="1036200"/>
            <a:ext cx="2745453" cy="315667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813263" y="977425"/>
            <a:ext cx="4252200" cy="15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Nazwy ulic upamiętniające żołnierzy wyklętych</a:t>
            </a:r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813263" y="2651475"/>
            <a:ext cx="42522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Węzeł imienia Żołnierzy Wyklętych. Skrzyżowanie w Chyloni, dzielnicy Gdyni.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/>
              <a:t>Narodowy Dzień Pamięci “Żołnierzy Wyklętych”</a:t>
            </a:r>
            <a:endParaRPr b="1" i="1"/>
          </a:p>
        </p:txBody>
      </p:sp>
      <p:sp>
        <p:nvSpPr>
          <p:cNvPr id="239" name="Google Shape;239;p37"/>
          <p:cNvSpPr txBox="1">
            <a:spLocks noGrp="1"/>
          </p:cNvSpPr>
          <p:nvPr>
            <p:ph type="body" idx="1"/>
          </p:nvPr>
        </p:nvSpPr>
        <p:spPr>
          <a:xfrm>
            <a:off x="311700" y="1110025"/>
            <a:ext cx="400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500" dirty="0">
                <a:solidFill>
                  <a:srgbClr val="000000"/>
                </a:solidFill>
              </a:rPr>
              <a:t>1 marca po raz jedenasty będziemy obchodzić Narodowy Dzień Pamięci “Żołnierzy Wyklętych”. </a:t>
            </a:r>
            <a:r>
              <a:rPr lang="pl" sz="15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Zostało ono ustanowione 3 lutego w 2011 roku. 1 marca to symboliczna data, tego dnia ponieważ,  w 1951 roku w więzieniu na warszawskim Mokotowie wykonano wyrok śmierci na siedmiu członkach z kierownictwa zrzeszenia "Wolność i Niezawisłość".</a:t>
            </a:r>
            <a:endParaRPr sz="1500" dirty="0">
              <a:solidFill>
                <a:srgbClr val="000000"/>
              </a:solidFill>
            </a:endParaRPr>
          </a:p>
        </p:txBody>
      </p:sp>
      <p:pic>
        <p:nvPicPr>
          <p:cNvPr id="240" name="Google Shape;24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900" y="1143225"/>
            <a:ext cx="4206350" cy="37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Bibliografia</a:t>
            </a:r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https://wiadomosci.dziennik.pl/historia/aktualnosci/artykuly/484116,narodowy-dzien-pamieci-zolnierzy-wykletych.html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u="sng">
                <a:solidFill>
                  <a:schemeClr val="hlink"/>
                </a:solidFill>
                <a:hlinkClick r:id="rId4"/>
              </a:rPr>
              <a:t>https://ciekawostkihistoryczne.pl/2016/09/09/zuchwali-i-nieugieci-siedem-najbardziej-spektakularnych-akcji-zolnierzy-wykletych/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u="sng">
                <a:solidFill>
                  <a:schemeClr val="hlink"/>
                </a:solidFill>
                <a:hlinkClick r:id="rId5"/>
              </a:rPr>
              <a:t>https://pl.wikipedia.org/wiki/%C5%BBo%C5%82nierze_wykl%C4%99ci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u="sng">
                <a:solidFill>
                  <a:schemeClr val="hlink"/>
                </a:solidFill>
                <a:hlinkClick r:id="rId6"/>
              </a:rPr>
              <a:t>http://www.podziemiezbrojne.pl/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u="sng">
                <a:solidFill>
                  <a:schemeClr val="hlink"/>
                </a:solidFill>
                <a:hlinkClick r:id="rId7"/>
              </a:rPr>
              <a:t>https://ciekawostkihistoryczne.pl/leksykon/witold-pilecki-1901-1948/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u="sng">
                <a:solidFill>
                  <a:schemeClr val="hlink"/>
                </a:solidFill>
                <a:hlinkClick r:id="rId8"/>
              </a:rPr>
              <a:t>https://pl.wikipedia.org/wiki/Marian_Bernaciak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u="sng">
                <a:solidFill>
                  <a:schemeClr val="hlink"/>
                </a:solidFill>
                <a:hlinkClick r:id="rId9"/>
              </a:rPr>
              <a:t>https://histmag.org/Gdzie-walczyli-Zolnierze-Wykleci-Mapy-16457/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u="sng">
                <a:solidFill>
                  <a:schemeClr val="hlink"/>
                </a:solidFill>
                <a:hlinkClick r:id="rId10"/>
              </a:rPr>
              <a:t>https://www.polskieradio.pl/39/156/Artykul/1211044,Inka-sanitariuszka-zolnierzy-wykletych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 rotWithShape="1">
          <a:blip r:embed="rId3">
            <a:alphaModFix/>
          </a:blip>
          <a:srcRect l="6978" r="6978"/>
          <a:stretch/>
        </p:blipFill>
        <p:spPr>
          <a:xfrm>
            <a:off x="3047650" y="0"/>
            <a:ext cx="6096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/>
              <a:t>Kim byli żołnierze wyklęci?</a:t>
            </a:r>
            <a:endParaRPr b="1" i="1"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Żołnierze wyklęci są nazywani żołnierzami niezłomnymi. Działali w polskim powojennym podziemiu niepodległościowym i antykomunistycznym. Stawiali opór sowietyzacji Polski i podporządkowaniu jej ZSRR w latach 1945-1963.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Jak tworzyły się oddziały partyzanckie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Po zakończeniu działań wojennych ,wkraczający Sowieci zamiast  wyzwolenia i pokoju, przynieśli Polakom nową okupację. Po początkowym współdziałaniu z oddziałami AK, bolszewicy rozpętali przeciwko jej żołnierzom  prześladowania. Na Kresach Polskie formacje partyzanckie zostały otoczone przez oddziały NKWD,  rozbrojone, a tysiące żołnierzy (ponad 6 tys. z samej tylko Wileńszczyzny) zesłano do obozów w głębi ZSRS, skazano na wieloletnie więzienie, a nawet rozstrzeliwano na miejscu. W tej sytuacji oddziały, którym udało się uniknąć rozbrojenia bądź rozbicia zostały rozformowane, a ich żołnierze podjęli próby przedarcia się na tereny położone w granicach dzisiejszej Polski. Część kresowych dowódców i żołnierzy AK, w tym najsłynniejsi – major Maciej Kalenkiewicz „Kotwicz”, </a:t>
            </a:r>
            <a:r>
              <a:rPr lang="pl" sz="1400">
                <a:solidFill>
                  <a:srgbClr val="FFFFFF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por. Jan Borysewicz „Krysia”</a:t>
            </a:r>
            <a:r>
              <a:rPr lang="pl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l" sz="1400">
                <a:solidFill>
                  <a:srgbClr val="FFFFFF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ppor. Czesław Zajączkowski „Ragner”</a:t>
            </a:r>
            <a:r>
              <a:rPr lang="pl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– postanowiła walczyć do końca o niepodległość swoich rodzinnych stron. Ostatni z nich trwali z bronią w ręku jeszcze w połowie lat 50.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 rotWithShape="1">
          <a:blip r:embed="rId3">
            <a:alphaModFix/>
          </a:blip>
          <a:srcRect l="5947" r="5947"/>
          <a:stretch/>
        </p:blipFill>
        <p:spPr>
          <a:xfrm>
            <a:off x="3047650" y="0"/>
            <a:ext cx="6096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6664725" y="268850"/>
            <a:ext cx="933900" cy="56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/>
              <a:t>Zdjęcie żołnierzy AK na Kresach Wschodnich.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Żołnierze wyklęci na terenach polskich.</a:t>
            </a: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8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 przekroczeniu Bugu i Sanu, działania sowieckie były analogiczne do tych na Kresach. Nastąpiły masowe aresztowania działaczy politycznych i wyższych dowódców AK oraz podstępnie rozbrajanych żołnierzy, których </a:t>
            </a:r>
            <a:r>
              <a:rPr lang="pl" sz="1400">
                <a:solidFill>
                  <a:srgbClr val="000000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osadzano m.in. w byłym niemieckim obozie koncentracyjnym na Majdanku</a:t>
            </a:r>
            <a:r>
              <a:rPr lang="pl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przekształconym w obóz filtracyjny NKWD, skąd wywożono ich do obozów w głębi ZSRS lub wcielano, jako „mięso armatnie”, do jednostek frontowych.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575" y="1152475"/>
            <a:ext cx="3744400" cy="260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230125" y="459875"/>
            <a:ext cx="4045200" cy="8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Nakaz aresztowania członków AK,NSZ i OUN</a:t>
            </a:r>
            <a:endParaRPr sz="2400"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5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“[…] Aresztowanych członków AK, NSZ i OUN za działalność przeciw PKWN i Armii Czerwonej, a którzy z różnych względów nie mogą być sądzeni, należy za okazaniem niniejszego rozkazu wydać przedstawicielowi Armii Czerwonej. Ile i kogo konkretnie z aresztowanych wydać należy uzgodnić na miejscu z przedstawicielem Armii Czerwonej. Na wszystkich przekazanych należy zachować u siebie akta sprawy /odpisy/, a dokładną listę przekazanych przysłać do Wojewódzkiego Urzędu Bezpieczeństwa Publicznego w Lublinie.”</a:t>
            </a:r>
            <a:endParaRPr i="1">
              <a:solidFill>
                <a:srgbClr val="000000"/>
              </a:solidFill>
            </a:endParaRPr>
          </a:p>
        </p:txBody>
      </p:sp>
      <p:sp>
        <p:nvSpPr>
          <p:cNvPr id="174" name="Google Shape;174;p28"/>
          <p:cNvSpPr txBox="1">
            <a:spLocks noGrp="1"/>
          </p:cNvSpPr>
          <p:nvPr>
            <p:ph type="subTitle" idx="1"/>
          </p:nvPr>
        </p:nvSpPr>
        <p:spPr>
          <a:xfrm>
            <a:off x="265500" y="1777225"/>
            <a:ext cx="4045200" cy="18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Działania zostały znacznie zaostrzone w październiku 1944 r. Kierownik WUBP w Lublinie </a:t>
            </a:r>
            <a:r>
              <a:rPr lang="pl" sz="1400">
                <a:solidFill>
                  <a:srgbClr val="000000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mjr Stanisław Szot</a:t>
            </a:r>
            <a:r>
              <a:rPr lang="pl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wydał ściśle tajny rozkaz skierowany do kierowników powiatowych UBP, w którym obnażał główny cel komunistów – bezpardonową likwidację całego podziemia.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 rotWithShape="1">
          <a:blip r:embed="rId3">
            <a:alphaModFix/>
          </a:blip>
          <a:srcRect l="10145" t="37699" r="11020" b="41720"/>
          <a:stretch/>
        </p:blipFill>
        <p:spPr>
          <a:xfrm>
            <a:off x="1535275" y="0"/>
            <a:ext cx="4719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 rotWithShape="1">
          <a:blip r:embed="rId4">
            <a:alphaModFix/>
          </a:blip>
          <a:srcRect l="2185" t="5222" r="1521" b="8451"/>
          <a:stretch/>
        </p:blipFill>
        <p:spPr>
          <a:xfrm>
            <a:off x="3798325" y="0"/>
            <a:ext cx="534567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Gdzie walczyli żołnierze wyklęci.</a:t>
            </a:r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W szczytowym okresie działalności partyzantki antykomunistycznej liczyła ona ok. 17 tys. żołnierzy w całym kraju, skupionych w 341 oddziałach partyzanckich.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311700" y="452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/>
              <a:t>Najważniejsze akcje Żołnierzy Wyklętych</a:t>
            </a:r>
            <a:endParaRPr b="1" i="1"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1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Rozbicie więzienia w Puławach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Rozbicie obozu NKWD w Rembertowie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Bitwa w Lesie Stockim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Atak na więzienie w Kielcach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Bitwa w Miodusach Pokrzywnych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Zdobycie Hrubieszowa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Bitwa pod Zwoleniem</a:t>
            </a:r>
            <a:r>
              <a:rPr lang="pl"/>
              <a:t> </a:t>
            </a:r>
            <a:endParaRPr/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975" y="1365300"/>
            <a:ext cx="4616025" cy="30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 amt="60000"/>
          </a:blip>
          <a:srcRect t="3874" b="3874"/>
          <a:stretch/>
        </p:blipFill>
        <p:spPr>
          <a:xfrm>
            <a:off x="0" y="0"/>
            <a:ext cx="35126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Witold Pilecki</a:t>
            </a:r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Witold Pilecki– polski żołnierz, rotmistrz kawalerii. Był uczestnikiem kampanii wrześniowej w 1939 roku i współorganizatorem podziemnej Tajnej Organizacji Wojskowej, która w 1943 roku została włączona do struktur AK. By dostać się do obozu Pilecki wszedł w "kocioł" podczas łapanki. Został wywieziony do obozu w Auschwitz gdzie podtrzymywał więźniów na duchu. Po ucieczce z obozu nadal działał w konspiracji, aż został złapany i stracony przez władze komunistyczne (zm.1948).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919</Words>
  <Application>Microsoft Office PowerPoint</Application>
  <PresentationFormat>Pokaz na ekranie (16:9)</PresentationFormat>
  <Paragraphs>50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Roboto</vt:lpstr>
      <vt:lpstr>Arial</vt:lpstr>
      <vt:lpstr>Times New Roman</vt:lpstr>
      <vt:lpstr>Verdana</vt:lpstr>
      <vt:lpstr>Simple Light</vt:lpstr>
      <vt:lpstr>Żołnierze wyklęci</vt:lpstr>
      <vt:lpstr>Kim byli żołnierze wyklęci?</vt:lpstr>
      <vt:lpstr>Jak tworzyły się oddziały partyzanckie</vt:lpstr>
      <vt:lpstr>Prezentacja programu PowerPoint</vt:lpstr>
      <vt:lpstr>Żołnierze wyklęci na terenach polskich.</vt:lpstr>
      <vt:lpstr>Nakaz aresztowania członków AK,NSZ i OUN</vt:lpstr>
      <vt:lpstr>Gdzie walczyli żołnierze wyklęci.</vt:lpstr>
      <vt:lpstr>Najważniejsze akcje Żołnierzy Wyklętych</vt:lpstr>
      <vt:lpstr>Witold Pilecki</vt:lpstr>
      <vt:lpstr>Józef Franczak</vt:lpstr>
      <vt:lpstr>Marian Bernaciak ps. “Orlik”Marian </vt:lpstr>
      <vt:lpstr>Danuta Siedzikówna ps. Inka</vt:lpstr>
      <vt:lpstr>Pomniki i ulice upamiętniające naszych bohaterów</vt:lpstr>
      <vt:lpstr>Nazwy ulic upamiętniające żołnierzy wyklętych</vt:lpstr>
      <vt:lpstr>Narodowy Dzień Pamięci “Żołnierzy Wyklętych”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Żołnierze wyklęci</dc:title>
  <dc:creator>Jadzia</dc:creator>
  <cp:lastModifiedBy>Magdalena Lenart</cp:lastModifiedBy>
  <cp:revision>2</cp:revision>
  <dcterms:modified xsi:type="dcterms:W3CDTF">2022-02-28T19:31:43Z</dcterms:modified>
</cp:coreProperties>
</file>