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rimo" panose="020B0604020202020204" charset="0"/>
      <p:regular r:id="rId12"/>
    </p:embeddedFont>
    <p:embeddedFont>
      <p:font typeface="Arimo Bold" panose="020B0604020202020204" charset="0"/>
      <p:regular r:id="rId13"/>
    </p:embeddedFont>
    <p:embeddedFont>
      <p:font typeface="Beach Resort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Zilla Slab Medium" panose="020B0604020202020204" charset="0"/>
      <p:regular r:id="rId19"/>
    </p:embeddedFont>
    <p:embeddedFont>
      <p:font typeface="Zilla Slab Medium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551C9-10B0-4D65-BDEE-8F6E4A7E1FAB}" v="35" dt="2022-03-10T20:29:35.882"/>
    <p1510:client id="{72195552-65D2-4E2C-8CE9-2080275A6236}" v="9" dt="2022-03-10T20:58:32.779"/>
    <p1510:client id="{ECA5F128-80BB-49E6-BCCC-52B1A64D3E04}" v="145" dt="2022-03-10T20:51:41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492" r="1893" b="45753"/>
          <a:stretch>
            <a:fillRect/>
          </a:stretch>
        </p:blipFill>
        <p:spPr>
          <a:xfrm>
            <a:off x="-424254" y="-490784"/>
            <a:ext cx="19136508" cy="37634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332705" y="9584328"/>
            <a:ext cx="18953410" cy="102344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5497096"/>
            <a:ext cx="12434413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0"/>
              </a:lnSpc>
            </a:pPr>
            <a:r>
              <a:rPr lang="en-US" sz="3200" spc="160">
                <a:solidFill>
                  <a:srgbClr val="000000"/>
                </a:solidFill>
                <a:latin typeface="Zilla Slab Medium Bold"/>
              </a:rPr>
              <a:t>PREZENTACJA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262542"/>
            <a:ext cx="1534849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spc="307">
                <a:solidFill>
                  <a:srgbClr val="000000"/>
                </a:solidFill>
                <a:latin typeface="Zilla Slab Medium"/>
              </a:rPr>
              <a:t>WYKONAŁY MARIA OLESEK, MARIA GWÓŹDŹ EWA KACZANOWSKA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165307"/>
            <a:ext cx="14836859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00"/>
              </a:lnSpc>
            </a:pPr>
            <a:r>
              <a:rPr lang="en-US" sz="8500">
                <a:solidFill>
                  <a:srgbClr val="000000"/>
                </a:solidFill>
                <a:latin typeface="Beach Resort"/>
              </a:rPr>
              <a:t>Liczba Pi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730288"/>
            <a:ext cx="16843774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3F4F0"/>
                </a:solidFill>
                <a:latin typeface="Zilla Slab Medium"/>
              </a:rPr>
              <a:t>π ≈ 3,141592 653589 793238 462643 383279 502884 197169 399375 105820 974944 816406 286208 998628 034825 342117 067982 148086 513282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090652" y="1236925"/>
            <a:ext cx="10106696" cy="290191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TextBox 4"/>
          <p:cNvSpPr txBox="1"/>
          <p:nvPr/>
        </p:nvSpPr>
        <p:spPr>
          <a:xfrm>
            <a:off x="4549428" y="1863332"/>
            <a:ext cx="9189144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600">
                <a:solidFill>
                  <a:srgbClr val="F3F4F0"/>
                </a:solidFill>
                <a:latin typeface="Zilla Slab Medium"/>
              </a:rPr>
              <a:t>„I tak znalazłem schronienie w tej greckiej, nieuchwytnej, niewymiernej liczbie π, za pomocą której uczeni usiłują objaśnić kosmos”. Yann Martel „Życie Pi”</a:t>
            </a:r>
          </a:p>
        </p:txBody>
      </p:sp>
      <p:sp>
        <p:nvSpPr>
          <p:cNvPr id="5" name="AutoShape 5"/>
          <p:cNvSpPr/>
          <p:nvPr/>
        </p:nvSpPr>
        <p:spPr>
          <a:xfrm>
            <a:off x="-332705" y="9582423"/>
            <a:ext cx="18953410" cy="1025347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6" name="Group 6"/>
          <p:cNvGrpSpPr/>
          <p:nvPr/>
        </p:nvGrpSpPr>
        <p:grpSpPr>
          <a:xfrm>
            <a:off x="2505062" y="4507547"/>
            <a:ext cx="13277876" cy="4129415"/>
            <a:chOff x="0" y="0"/>
            <a:chExt cx="4491528" cy="1396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91528" cy="1396864"/>
            </a:xfrm>
            <a:custGeom>
              <a:avLst/>
              <a:gdLst/>
              <a:ahLst/>
              <a:cxnLst/>
              <a:rect l="l" t="t" r="r" b="b"/>
              <a:pathLst>
                <a:path w="4491528" h="1396864">
                  <a:moveTo>
                    <a:pt x="0" y="0"/>
                  </a:moveTo>
                  <a:lnTo>
                    <a:pt x="4491528" y="0"/>
                  </a:lnTo>
                  <a:lnTo>
                    <a:pt x="4491528" y="1396864"/>
                  </a:lnTo>
                  <a:lnTo>
                    <a:pt x="0" y="139686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9730288"/>
            <a:ext cx="16843774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3F4F0"/>
                </a:solidFill>
                <a:latin typeface="Zilla Slab Medium"/>
              </a:rPr>
              <a:t>π ≈ 3,141592 653589 793238 462643 383279 502884 197169 399375 105820 974944 816406 286208 998628 034825 342117 067982 148086 513282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72739" y="4569400"/>
            <a:ext cx="11742522" cy="387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5"/>
              </a:lnSpc>
            </a:pPr>
            <a:r>
              <a:rPr lang="en-US" sz="3322" err="1">
                <a:solidFill>
                  <a:srgbClr val="F3F4F0"/>
                </a:solidFill>
                <a:latin typeface="Zilla Slab Medium"/>
              </a:rPr>
              <a:t>Źródła</a:t>
            </a:r>
            <a:r>
              <a:rPr lang="en-US" sz="3322">
                <a:solidFill>
                  <a:srgbClr val="F3F4F0"/>
                </a:solidFill>
                <a:latin typeface="Zilla Slab Medium"/>
              </a:rPr>
              <a:t>:​</a:t>
            </a:r>
          </a:p>
          <a:p>
            <a:pPr algn="ctr">
              <a:lnSpc>
                <a:spcPts val="5155"/>
              </a:lnSpc>
            </a:pPr>
            <a:r>
              <a:rPr lang="en-US" sz="3222" err="1">
                <a:solidFill>
                  <a:srgbClr val="F3F4F0"/>
                </a:solidFill>
                <a:latin typeface="Zilla Slab Medium"/>
              </a:rPr>
              <a:t>Ciekawostki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 o </a:t>
            </a:r>
            <a:r>
              <a:rPr lang="en-US" sz="3222" err="1">
                <a:solidFill>
                  <a:srgbClr val="F3F4F0"/>
                </a:solidFill>
                <a:latin typeface="Zilla Slab Medium"/>
              </a:rPr>
              <a:t>liczbie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 π - </a:t>
            </a:r>
            <a:r>
              <a:rPr lang="en-US" sz="3222" u="sng">
                <a:solidFill>
                  <a:srgbClr val="F3F4F0"/>
                </a:solidFill>
                <a:latin typeface="Zilla Slab Medium"/>
              </a:rPr>
              <a:t>LINK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​</a:t>
            </a:r>
          </a:p>
          <a:p>
            <a:pPr algn="ctr">
              <a:lnSpc>
                <a:spcPts val="5155"/>
              </a:lnSpc>
            </a:pPr>
            <a:r>
              <a:rPr lang="en-US" sz="3222">
                <a:solidFill>
                  <a:srgbClr val="F3F4F0"/>
                </a:solidFill>
                <a:latin typeface="Zilla Slab Medium"/>
              </a:rPr>
              <a:t>Archimedes - </a:t>
            </a:r>
            <a:r>
              <a:rPr lang="en-US" sz="3222" u="sng">
                <a:solidFill>
                  <a:srgbClr val="F3F4F0"/>
                </a:solidFill>
                <a:latin typeface="Zilla Slab Medium"/>
              </a:rPr>
              <a:t>LINK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​</a:t>
            </a:r>
          </a:p>
          <a:p>
            <a:pPr algn="ctr">
              <a:lnSpc>
                <a:spcPts val="5155"/>
              </a:lnSpc>
            </a:pPr>
            <a:r>
              <a:rPr lang="en-US" sz="3222" err="1">
                <a:solidFill>
                  <a:srgbClr val="F3F4F0"/>
                </a:solidFill>
                <a:latin typeface="Zilla Slab Medium"/>
              </a:rPr>
              <a:t>Liczba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 pi </a:t>
            </a:r>
            <a:r>
              <a:rPr lang="en-US" sz="3222" err="1">
                <a:solidFill>
                  <a:srgbClr val="F3F4F0"/>
                </a:solidFill>
                <a:latin typeface="Zilla Slab Medium"/>
              </a:rPr>
              <a:t>ogólne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 </a:t>
            </a:r>
            <a:r>
              <a:rPr lang="en-US" sz="3222" err="1">
                <a:solidFill>
                  <a:srgbClr val="F3F4F0"/>
                </a:solidFill>
                <a:latin typeface="Zilla Slab Medium"/>
              </a:rPr>
              <a:t>infomacje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 -</a:t>
            </a:r>
            <a:r>
              <a:rPr lang="en-US" sz="3222" u="sng">
                <a:solidFill>
                  <a:srgbClr val="F3F4F0"/>
                </a:solidFill>
                <a:latin typeface="Zilla Slab Medium"/>
              </a:rPr>
              <a:t> LINK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​</a:t>
            </a:r>
          </a:p>
          <a:p>
            <a:pPr algn="ctr">
              <a:lnSpc>
                <a:spcPts val="5155"/>
              </a:lnSpc>
            </a:pPr>
            <a:r>
              <a:rPr lang="en-US" sz="3222" err="1">
                <a:solidFill>
                  <a:srgbClr val="F3F4F0"/>
                </a:solidFill>
                <a:latin typeface="Zilla Slab Medium"/>
              </a:rPr>
              <a:t>Liczba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 Pi </a:t>
            </a:r>
            <a:r>
              <a:rPr lang="en-US" sz="3222" err="1">
                <a:solidFill>
                  <a:srgbClr val="F3F4F0"/>
                </a:solidFill>
                <a:latin typeface="Zilla Slab Medium"/>
              </a:rPr>
              <a:t>zagadnienia</a:t>
            </a:r>
            <a:r>
              <a:rPr lang="en-US" sz="3222">
                <a:solidFill>
                  <a:srgbClr val="F3F4F0"/>
                </a:solidFill>
                <a:latin typeface="Zilla Slab Medium"/>
              </a:rPr>
              <a:t> -</a:t>
            </a:r>
            <a:r>
              <a:rPr lang="en-US" sz="3222" u="sng">
                <a:solidFill>
                  <a:srgbClr val="F3F4F0"/>
                </a:solidFill>
                <a:latin typeface="Zilla Slab Medium"/>
              </a:rPr>
              <a:t> LINK</a:t>
            </a:r>
          </a:p>
          <a:p>
            <a:pPr algn="ctr">
              <a:lnSpc>
                <a:spcPts val="5155"/>
              </a:lnSpc>
            </a:pPr>
            <a:r>
              <a:rPr lang="en-US" sz="3222" u="sng" err="1">
                <a:solidFill>
                  <a:srgbClr val="F3F4F0"/>
                </a:solidFill>
                <a:latin typeface="Zilla Slab Medium"/>
              </a:rPr>
              <a:t>Ciasto</a:t>
            </a:r>
            <a:r>
              <a:rPr lang="en-US" sz="3222" u="sng">
                <a:solidFill>
                  <a:srgbClr val="F3F4F0"/>
                </a:solidFill>
                <a:latin typeface="Zilla Slab Medium"/>
              </a:rPr>
              <a:t> Pi - LINK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7" b="77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66800"/>
            <a:ext cx="16230600" cy="8191500"/>
          </a:xfrm>
          <a:prstGeom prst="rect">
            <a:avLst/>
          </a:prstGeom>
          <a:solidFill>
            <a:srgbClr val="F3F4F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92000"/>
          </a:blip>
          <a:srcRect/>
          <a:stretch>
            <a:fillRect/>
          </a:stretch>
        </p:blipFill>
        <p:spPr>
          <a:xfrm>
            <a:off x="13152748" y="1789743"/>
            <a:ext cx="3037384" cy="29310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52129" y="3403038"/>
            <a:ext cx="10744287" cy="5211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600">
                <a:solidFill>
                  <a:srgbClr val="000000"/>
                </a:solidFill>
                <a:latin typeface="Zilla Slab Medium"/>
              </a:rPr>
              <a:t>Niezwykłość liczby π polega na tym, że po pierwsze jest jedną z najstarszych liczb, a po drugie jest jedną z najbardziej znanych liczb niewymiernych. Historia jej jest długa i bardzo bogata. Wiek π określa się na około 4000 lat, co potwierdzają liczne badania archeologiczne. Już w starożytności zauważono, że stosunek długości obwodu koła do długości średnicy jest wielkością stałą, co więcej, przydatną do obliczania pól pewnych figur i objętości brył. Można więc powiedzieć, że historia π jest ściśle związana z kołem, czy też, że koło jest naturalnym środowiskiem tej liczby​</a:t>
            </a:r>
          </a:p>
          <a:p>
            <a:pPr algn="l">
              <a:lnSpc>
                <a:spcPts val="4160"/>
              </a:lnSpc>
            </a:pPr>
            <a:endParaRPr lang="en-US" sz="2600">
              <a:solidFill>
                <a:srgbClr val="000000"/>
              </a:solidFill>
              <a:latin typeface="Zilla Slab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52129" y="1789743"/>
            <a:ext cx="11750759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00"/>
              </a:lnSpc>
            </a:pPr>
            <a:r>
              <a:rPr lang="en-US" sz="8500">
                <a:solidFill>
                  <a:srgbClr val="000000"/>
                </a:solidFill>
                <a:latin typeface="Beach Resort"/>
              </a:rPr>
              <a:t>czym jest liczba pi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2129" y="9958378"/>
            <a:ext cx="1074428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5008" b="35008"/>
          <a:stretch>
            <a:fillRect/>
          </a:stretch>
        </p:blipFill>
        <p:spPr>
          <a:xfrm>
            <a:off x="-451957" y="6861906"/>
            <a:ext cx="19191914" cy="38373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824" t="4479" r="8636" b="7330"/>
          <a:stretch>
            <a:fillRect/>
          </a:stretch>
        </p:blipFill>
        <p:spPr>
          <a:xfrm>
            <a:off x="3650530" y="7167906"/>
            <a:ext cx="10986940" cy="28209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028700"/>
            <a:ext cx="6645359" cy="565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249">
                <a:solidFill>
                  <a:srgbClr val="000000"/>
                </a:solidFill>
                <a:latin typeface="Beach Resort"/>
              </a:rPr>
              <a:t>Starożytni postrzegali π (nie używając jeszcze symboli) geometrycznie jako współczynnik proporcjonalności:​</a:t>
            </a:r>
          </a:p>
          <a:p>
            <a:pPr algn="l">
              <a:lnSpc>
                <a:spcPts val="7500"/>
              </a:lnSpc>
            </a:pPr>
            <a:endParaRPr lang="en-US" sz="6249">
              <a:solidFill>
                <a:srgbClr val="000000"/>
              </a:solidFill>
              <a:latin typeface="Beach Resor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218065" y="1057275"/>
            <a:ext cx="9036857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213688" y="1633220"/>
            <a:ext cx="9041235" cy="351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0"/>
              </a:lnSpc>
            </a:pPr>
            <a:r>
              <a:rPr lang="en-US" sz="2525">
                <a:solidFill>
                  <a:srgbClr val="000000"/>
                </a:solidFill>
                <a:latin typeface="Zilla Slab Medium"/>
              </a:rPr>
              <a:t>Wynik nie zależy od rozmiaru koła. Czy koło jest duże, czy małe, stosunek ten zawsze jest taki sam. Oznaczenie go literą π datuje się od trzech wieków. Pierwszy raz zostało ono użyte w 1706 roku przez matematyka angielskiego Wiliama Jonesa. Natomiast do jego rozpowszechnienia przyczynił się wybitny matematyk L. Euler.​</a:t>
            </a:r>
          </a:p>
          <a:p>
            <a:pPr algn="l">
              <a:lnSpc>
                <a:spcPts val="4040"/>
              </a:lnSpc>
            </a:pPr>
            <a:endParaRPr lang="en-US" sz="2525">
              <a:solidFill>
                <a:srgbClr val="000000"/>
              </a:solidFill>
              <a:latin typeface="Zilla Slab Medium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2705" y="9582423"/>
            <a:ext cx="18953410" cy="1025347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>
            <a:off x="8611314" y="1028700"/>
            <a:ext cx="9128219" cy="7520866"/>
            <a:chOff x="0" y="0"/>
            <a:chExt cx="12170958" cy="10027822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2170958" cy="1428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72"/>
                </a:lnSpc>
              </a:pPr>
              <a:r>
                <a:rPr lang="en-US" sz="7060">
                  <a:solidFill>
                    <a:srgbClr val="000000"/>
                  </a:solidFill>
                  <a:latin typeface="Zilla Slab Medium Bold"/>
                </a:rPr>
                <a:t>Archimedes i liczba π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58314" y="2016704"/>
              <a:ext cx="10854330" cy="8011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5"/>
                </a:lnSpc>
              </a:pPr>
              <a:r>
                <a:rPr lang="en-US" sz="2522">
                  <a:solidFill>
                    <a:srgbClr val="000000"/>
                  </a:solidFill>
                  <a:latin typeface="Zilla Slab Medium"/>
                </a:rPr>
                <a:t>Kim był Archimedes?</a:t>
              </a:r>
              <a:r>
                <a:rPr lang="en-US" sz="2522">
                  <a:solidFill>
                    <a:srgbClr val="000000"/>
                  </a:solidFill>
                  <a:latin typeface="Arimo"/>
                </a:rPr>
                <a:t>​</a:t>
              </a:r>
            </a:p>
            <a:p>
              <a:pPr algn="ctr">
                <a:lnSpc>
                  <a:spcPts val="4035"/>
                </a:lnSpc>
              </a:pPr>
              <a:r>
                <a:rPr lang="en-US" sz="2522">
                  <a:solidFill>
                    <a:srgbClr val="000000"/>
                  </a:solidFill>
                  <a:latin typeface="Arimo"/>
                </a:rPr>
                <a:t>Archimedes – grecki filozof przyrody i słynny matematyk. Urodził się i zmarł w Syrakuzach. Swoje wykształcenie zdobył w Aleksandrii. Był synem astronoma Fidiasza.​</a:t>
              </a:r>
            </a:p>
            <a:p>
              <a:pPr algn="ctr">
                <a:lnSpc>
                  <a:spcPts val="4035"/>
                </a:lnSpc>
              </a:pPr>
              <a:r>
                <a:rPr lang="en-US" sz="2522">
                  <a:solidFill>
                    <a:srgbClr val="000000"/>
                  </a:solidFill>
                  <a:latin typeface="Arimo"/>
                </a:rPr>
                <a:t>​</a:t>
              </a:r>
            </a:p>
            <a:p>
              <a:pPr algn="ctr">
                <a:lnSpc>
                  <a:spcPts val="4035"/>
                </a:lnSpc>
              </a:pPr>
              <a:r>
                <a:rPr lang="en-US" sz="2522">
                  <a:solidFill>
                    <a:srgbClr val="000000"/>
                  </a:solidFill>
                  <a:latin typeface="Arimo"/>
                </a:rPr>
                <a:t>Jaki ma związek z liczbą π?​</a:t>
              </a:r>
            </a:p>
            <a:p>
              <a:pPr algn="ctr">
                <a:lnSpc>
                  <a:spcPts val="4035"/>
                </a:lnSpc>
              </a:pPr>
              <a:r>
                <a:rPr lang="en-US" sz="2522">
                  <a:solidFill>
                    <a:srgbClr val="000000"/>
                  </a:solidFill>
                  <a:latin typeface="Arimo"/>
                </a:rPr>
                <a:t>Archimedes podjął próby oszacowania wartości liczby π. Poprzez tworzenie kolejnych wielokątów zbudowanych na okręgu i wpisanych w okrąg. Do wyniku, który był dla niego satysfakcjonujący, doszedł po wykreśleniu foremnego wielokąta o 96 bokach.​</a:t>
              </a:r>
            </a:p>
            <a:p>
              <a:pPr algn="ctr">
                <a:lnSpc>
                  <a:spcPts val="4035"/>
                </a:lnSpc>
              </a:pPr>
              <a:endParaRPr lang="en-US" sz="2522">
                <a:solidFill>
                  <a:srgbClr val="000000"/>
                </a:solidFill>
                <a:latin typeface="Arimo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7782" y="9729336"/>
            <a:ext cx="16843774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3F4F0"/>
                </a:solidFill>
                <a:latin typeface="Zilla Slab Medium"/>
              </a:rPr>
              <a:t>π ≈ 3,141592 653589 793238 462643 383279 502884 197169 399375 105820 974944 816406 286208 998628 034825 342117 067982 148086 513282 </a:t>
            </a:r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7E11A576-E0CF-4EB5-A320-C4049341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1" y="3001671"/>
            <a:ext cx="7525751" cy="4298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235" b="54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38270" y="-1471906"/>
            <a:ext cx="13458151" cy="114088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57498" y="-1630973"/>
            <a:ext cx="11363206" cy="963293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28700" y="1136333"/>
            <a:ext cx="16230600" cy="7305145"/>
          </a:xfrm>
          <a:prstGeom prst="rect">
            <a:avLst/>
          </a:prstGeom>
          <a:solidFill>
            <a:srgbClr val="F3F4F0"/>
          </a:solidFill>
        </p:spPr>
      </p:sp>
      <p:sp>
        <p:nvSpPr>
          <p:cNvPr id="6" name="AutoShape 6"/>
          <p:cNvSpPr/>
          <p:nvPr/>
        </p:nvSpPr>
        <p:spPr>
          <a:xfrm>
            <a:off x="-332705" y="9584328"/>
            <a:ext cx="18953410" cy="102344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94706" y="6888642"/>
            <a:ext cx="7149139" cy="103987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325996" y="2158633"/>
            <a:ext cx="15636008" cy="4554312"/>
            <a:chOff x="0" y="0"/>
            <a:chExt cx="20848010" cy="6072416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20848010" cy="1447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90"/>
                </a:lnSpc>
              </a:pPr>
              <a:r>
                <a:rPr lang="en-US" sz="7158">
                  <a:solidFill>
                    <a:srgbClr val="000000"/>
                  </a:solidFill>
                  <a:latin typeface="Zilla Slab Medium Bold"/>
                </a:rPr>
                <a:t>Żywy łańcuch rozwinięcia liczby π</a:t>
              </a:r>
              <a:r>
                <a:rPr lang="en-US" sz="7158">
                  <a:solidFill>
                    <a:srgbClr val="000000"/>
                  </a:solidFill>
                  <a:latin typeface="Arimo Bold"/>
                </a:rPr>
                <a:t>​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27646" y="2055698"/>
              <a:ext cx="18592718" cy="40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2"/>
                </a:lnSpc>
              </a:pPr>
              <a:r>
                <a:rPr lang="en-US" sz="2557">
                  <a:solidFill>
                    <a:srgbClr val="000000"/>
                  </a:solidFill>
                  <a:latin typeface="Zilla Slab Medium"/>
                </a:rPr>
                <a:t>Najdłuższy w Polsce tak zwany „żywy łańcuch rozwinięcia liczby Pi”, został pobity w Warszawie, dokładnie na bulwarach nad Wisłą. </a:t>
              </a:r>
              <a:r>
                <a:rPr lang="en-US" sz="2557">
                  <a:solidFill>
                    <a:srgbClr val="000000"/>
                  </a:solidFill>
                  <a:latin typeface="Arimo"/>
                </a:rPr>
                <a:t>​</a:t>
              </a:r>
            </a:p>
            <a:p>
              <a:pPr algn="ctr">
                <a:lnSpc>
                  <a:spcPts val="4092"/>
                </a:lnSpc>
              </a:pPr>
              <a:r>
                <a:rPr lang="en-US" sz="2557">
                  <a:solidFill>
                    <a:srgbClr val="000000"/>
                  </a:solidFill>
                  <a:latin typeface="Arimo"/>
                </a:rPr>
                <a:t>Utworzyło go 627 osób, które trzymały w dłoniach karteczki z kolejnymi cyframi. Tym sposobem udało się utworzyć pomiędzy dwoma mostami „żywy łańcuch”. ​</a:t>
              </a:r>
            </a:p>
            <a:p>
              <a:pPr algn="ctr">
                <a:lnSpc>
                  <a:spcPts val="4092"/>
                </a:lnSpc>
              </a:pPr>
              <a:endParaRPr lang="en-US" sz="2557">
                <a:solidFill>
                  <a:srgbClr val="000000"/>
                </a:solidFill>
                <a:latin typeface="Arimo"/>
              </a:endParaRPr>
            </a:p>
            <a:p>
              <a:pPr algn="ctr">
                <a:lnSpc>
                  <a:spcPts val="4092"/>
                </a:lnSpc>
              </a:pPr>
              <a:endParaRPr lang="en-US" sz="2557">
                <a:solidFill>
                  <a:srgbClr val="000000"/>
                </a:solidFill>
                <a:latin typeface="Arimo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47389" y="9730288"/>
            <a:ext cx="16843774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3F4F0"/>
                </a:solidFill>
                <a:latin typeface="Zilla Slab Medium"/>
              </a:rPr>
              <a:t>π ≈ 3,141592 653589 793238 462643 383279 502884 197169 399375 105820 974944 816406 286208 998628 034825 342117 067982 148086 513282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721" r="8603"/>
          <a:stretch>
            <a:fillRect/>
          </a:stretch>
        </p:blipFill>
        <p:spPr>
          <a:xfrm>
            <a:off x="1036801" y="6888642"/>
            <a:ext cx="5316297" cy="10640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544" r="19322"/>
          <a:stretch>
            <a:fillRect/>
          </a:stretch>
        </p:blipFill>
        <p:spPr>
          <a:xfrm>
            <a:off x="12223175" y="6888642"/>
            <a:ext cx="4984028" cy="1064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2" r="2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136333"/>
            <a:ext cx="16230600" cy="7305145"/>
          </a:xfrm>
          <a:prstGeom prst="rect">
            <a:avLst/>
          </a:prstGeom>
          <a:solidFill>
            <a:srgbClr val="F3F4F0"/>
          </a:solidFill>
        </p:spPr>
      </p:sp>
      <p:sp>
        <p:nvSpPr>
          <p:cNvPr id="4" name="AutoShape 4"/>
          <p:cNvSpPr/>
          <p:nvPr/>
        </p:nvSpPr>
        <p:spPr>
          <a:xfrm>
            <a:off x="-332705" y="9584328"/>
            <a:ext cx="18953410" cy="102344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TextBox 5"/>
          <p:cNvSpPr txBox="1"/>
          <p:nvPr/>
        </p:nvSpPr>
        <p:spPr>
          <a:xfrm>
            <a:off x="1351272" y="2023556"/>
            <a:ext cx="15636008" cy="1085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0"/>
              </a:lnSpc>
            </a:pPr>
            <a:r>
              <a:rPr lang="en-US" sz="7158">
                <a:solidFill>
                  <a:srgbClr val="000000"/>
                </a:solidFill>
                <a:latin typeface="Zilla Slab Medium Bold"/>
              </a:rPr>
              <a:t>Rekord Guinnesa – liczba π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00237" y="2905951"/>
            <a:ext cx="12412650" cy="456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7"/>
              </a:lnSpc>
            </a:pPr>
            <a:endParaRPr/>
          </a:p>
          <a:p>
            <a:pPr algn="ctr">
              <a:lnSpc>
                <a:spcPts val="4627"/>
              </a:lnSpc>
            </a:pPr>
            <a:r>
              <a:rPr lang="en-US" sz="2891">
                <a:solidFill>
                  <a:srgbClr val="000000"/>
                </a:solidFill>
                <a:latin typeface="Zilla Slab Medium"/>
              </a:rPr>
              <a:t>Rekord Guinnesa w zapamiętywaniu ilości cyfr po przecinku, składających się na liczbę π, pobił 60 – letni Japończyk o imieniu Akira Haraguchi, zapamiętując aż 100. 000 liczb. Pokonał tym samym swój rekord z roku 1995, podczas którego zapamiętał 83. 432 liczb po przecinku. Na ten wyczyn potrzebował on 16 godzin. Co dwie godziny mógł zrobić sobie przerwę na skorzystanie z toalety i spożycie kulek ryżowych. ​</a:t>
            </a:r>
          </a:p>
          <a:p>
            <a:pPr algn="ctr">
              <a:lnSpc>
                <a:spcPts val="4291"/>
              </a:lnSpc>
            </a:pPr>
            <a:endParaRPr lang="en-US" sz="2891">
              <a:solidFill>
                <a:srgbClr val="000000"/>
              </a:solidFill>
              <a:latin typeface="Zilla Slab Medium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1272" y="1590861"/>
            <a:ext cx="2241393" cy="35526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17364" y="1236266"/>
            <a:ext cx="2409029" cy="26605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47389" y="9730288"/>
            <a:ext cx="16843774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3F4F0"/>
                </a:solidFill>
                <a:latin typeface="Zilla Slab Medium"/>
              </a:rPr>
              <a:t>π ≈ 3,141592 653589 793238 462643 383279 502884 197169 399375 105820 974944 816406 286208 998628 034825 342117 067982 148086 513282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429000"/>
            <a:ext cx="3829050" cy="16002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028700" y="5029200"/>
            <a:ext cx="3829050" cy="3619500"/>
          </a:xfrm>
          <a:prstGeom prst="rect">
            <a:avLst/>
          </a:prstGeom>
          <a:solidFill>
            <a:srgbClr val="000000">
              <a:alpha val="10980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5162550" y="3429000"/>
            <a:ext cx="3829050" cy="16002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5162550" y="5029200"/>
            <a:ext cx="3829050" cy="3619500"/>
          </a:xfrm>
          <a:prstGeom prst="rect">
            <a:avLst/>
          </a:prstGeom>
          <a:solidFill>
            <a:srgbClr val="000000">
              <a:alpha val="10980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9277350" y="3429000"/>
            <a:ext cx="3829050" cy="16002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9277350" y="5029200"/>
            <a:ext cx="3829050" cy="3619500"/>
          </a:xfrm>
          <a:prstGeom prst="rect">
            <a:avLst/>
          </a:prstGeom>
          <a:solidFill>
            <a:srgbClr val="000000">
              <a:alpha val="1098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13373100" y="3429000"/>
            <a:ext cx="3829050" cy="16002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13373100" y="5029200"/>
            <a:ext cx="3829050" cy="3619500"/>
          </a:xfrm>
          <a:prstGeom prst="rect">
            <a:avLst/>
          </a:prstGeom>
          <a:solidFill>
            <a:srgbClr val="000000">
              <a:alpha val="10980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-332705" y="9212853"/>
            <a:ext cx="18953410" cy="139491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TextBox 11"/>
          <p:cNvSpPr txBox="1"/>
          <p:nvPr/>
        </p:nvSpPr>
        <p:spPr>
          <a:xfrm>
            <a:off x="1028700" y="9544551"/>
            <a:ext cx="16891684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3F4F0"/>
                </a:solidFill>
                <a:latin typeface="Zilla Slab Medium"/>
              </a:rPr>
              <a:t>π ≈ 3,141592 653589 793238 462643 383279 502884 197169 399375 105820 974944 816406 286208 998628 034825 342117 067982 148086 513282</a:t>
            </a:r>
            <a:r>
              <a:rPr lang="en-US" sz="2100">
                <a:solidFill>
                  <a:srgbClr val="F3F4F0"/>
                </a:solidFill>
                <a:latin typeface="Arimo"/>
              </a:rPr>
              <a:t>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25614">
            <a:off x="14492057" y="462580"/>
            <a:ext cx="2370638" cy="2502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8977">
            <a:off x="1018906" y="547423"/>
            <a:ext cx="2299939" cy="20574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45637" y="1280488"/>
            <a:ext cx="1479672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err="1">
                <a:solidFill>
                  <a:srgbClr val="000000"/>
                </a:solidFill>
                <a:latin typeface="Lazydog Bold"/>
              </a:rPr>
              <a:t>Dzień</a:t>
            </a:r>
            <a:r>
              <a:rPr lang="en-US" sz="5600">
                <a:solidFill>
                  <a:srgbClr val="000000"/>
                </a:solidFill>
                <a:latin typeface="Lazydog Bold"/>
              </a:rPr>
              <a:t> </a:t>
            </a:r>
            <a:r>
              <a:rPr lang="en-US" sz="5600" err="1">
                <a:solidFill>
                  <a:srgbClr val="000000"/>
                </a:solidFill>
                <a:latin typeface="Lazydog Bold"/>
              </a:rPr>
              <a:t>liczby</a:t>
            </a:r>
            <a:r>
              <a:rPr lang="en-US" sz="5600">
                <a:solidFill>
                  <a:srgbClr val="000000"/>
                </a:solidFill>
                <a:latin typeface="Lazydog Bold"/>
              </a:rPr>
              <a:t> Pi – 14 </a:t>
            </a:r>
            <a:r>
              <a:rPr lang="en-US" sz="5600" err="1">
                <a:solidFill>
                  <a:srgbClr val="000000"/>
                </a:solidFill>
                <a:latin typeface="Lazydog Bold"/>
              </a:rPr>
              <a:t>marca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8019" y="4050665"/>
            <a:ext cx="3290413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600" spc="130">
                <a:solidFill>
                  <a:srgbClr val="F3F4F0"/>
                </a:solidFill>
                <a:latin typeface="Zilla Slab Medium Bold"/>
              </a:rPr>
              <a:t>ALBERT EINSTEIN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8019" y="5399405"/>
            <a:ext cx="3288135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000000"/>
                </a:solidFill>
                <a:latin typeface="Zilla Slab Medium"/>
              </a:rPr>
              <a:t>14 marca to nieformalne święto liczby π. Dzień ten, łączy się również z datą urodzenia Alberta Einsteina.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31869" y="4018280"/>
            <a:ext cx="3290413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160">
                <a:solidFill>
                  <a:srgbClr val="F3F4F0"/>
                </a:solidFill>
                <a:latin typeface="Zilla Slab Medium Bold"/>
              </a:rPr>
              <a:t>14.03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34147" y="5399405"/>
            <a:ext cx="3288135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000000"/>
                </a:solidFill>
                <a:latin typeface="Zilla Slab Medium"/>
              </a:rPr>
              <a:t> </a:t>
            </a:r>
            <a:r>
              <a:rPr lang="en-US" sz="2250">
                <a:solidFill>
                  <a:srgbClr val="000000"/>
                </a:solidFill>
                <a:latin typeface="Arimo"/>
              </a:rPr>
              <a:t>Na datę tego święta wybrano na 14 marca, ponieważ amerykański zapis tej daty to 3/14 - a przybliżona wartość Pi to właśnie 3,14.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44390" y="3797300"/>
            <a:ext cx="3290413" cy="88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160">
                <a:solidFill>
                  <a:srgbClr val="F3F4F0"/>
                </a:solidFill>
                <a:latin typeface="Zilla Slab Medium Bold"/>
              </a:rPr>
              <a:t>SAN FRANCISCO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46669" y="5399405"/>
            <a:ext cx="3288135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000000"/>
                </a:solidFill>
                <a:latin typeface="Zilla Slab Medium"/>
              </a:rPr>
              <a:t>Pierwsze obchody tego dnia miały miejsce w 1988 roku w muzeum nauki Exploratorium w San Francisco, z inicjatywy Larry’ego Shawa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42419" y="3799205"/>
            <a:ext cx="3290413" cy="88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160">
                <a:solidFill>
                  <a:srgbClr val="F3F4F0"/>
                </a:solidFill>
                <a:latin typeface="Zilla Slab Medium Bold"/>
              </a:rPr>
              <a:t>ŚWIATOWY DZIEŃ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79184" y="5219720"/>
            <a:ext cx="3616881" cy="319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2"/>
              </a:lnSpc>
            </a:pPr>
            <a:r>
              <a:rPr lang="en-US" sz="2251">
                <a:solidFill>
                  <a:srgbClr val="000000"/>
                </a:solidFill>
                <a:latin typeface="Zilla Slab Medium"/>
              </a:rPr>
              <a:t>w usa przegłosowała uchwałę, która już oficjalnie wprowadziło nowe święto, czyli „Dzień liczby Pi”. Obchody tego dnia mają na celu popularyzację matematyki jako naukowej dziedziny.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02545" y="2489302"/>
            <a:ext cx="7448550" cy="1800987"/>
          </a:xfrm>
          <a:prstGeom prst="rect">
            <a:avLst/>
          </a:prstGeom>
          <a:solidFill>
            <a:srgbClr val="000000">
              <a:alpha val="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38962" y="2513326"/>
            <a:ext cx="1263583" cy="180098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3073" y="2992116"/>
            <a:ext cx="795360" cy="79536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02545" y="4904105"/>
            <a:ext cx="7231627" cy="1704991"/>
          </a:xfrm>
          <a:prstGeom prst="rect">
            <a:avLst/>
          </a:prstGeom>
          <a:solidFill>
            <a:srgbClr val="000000">
              <a:alpha val="9804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173340" y="4921699"/>
            <a:ext cx="1229205" cy="170499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138962" y="7311328"/>
            <a:ext cx="1263583" cy="1643251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9705" y="7714158"/>
            <a:ext cx="837591" cy="8375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705" y="5365957"/>
            <a:ext cx="816476" cy="816476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96559" y="7311328"/>
            <a:ext cx="7414172" cy="1643251"/>
          </a:xfrm>
          <a:prstGeom prst="rect">
            <a:avLst/>
          </a:prstGeom>
          <a:solidFill>
            <a:srgbClr val="000000">
              <a:alpha val="9804"/>
            </a:srgbClr>
          </a:solidFill>
        </p:spPr>
      </p:sp>
      <p:sp>
        <p:nvSpPr>
          <p:cNvPr id="11" name="AutoShape 11"/>
          <p:cNvSpPr/>
          <p:nvPr/>
        </p:nvSpPr>
        <p:spPr>
          <a:xfrm>
            <a:off x="-332705" y="9582423"/>
            <a:ext cx="18953410" cy="1025347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841040" y="2537032"/>
            <a:ext cx="6679406" cy="5657850"/>
            <a:chOff x="0" y="0"/>
            <a:chExt cx="2374900" cy="2011680"/>
          </a:xfrm>
        </p:grpSpPr>
        <p:sp>
          <p:nvSpPr>
            <p:cNvPr id="13" name="Freeform 1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8"/>
              <a:stretch>
                <a:fillRect t="-46175" b="-4617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219021" y="344754"/>
            <a:ext cx="14301426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9"/>
              </a:lnSpc>
            </a:pPr>
            <a:r>
              <a:rPr lang="en-US" sz="6099">
                <a:solidFill>
                  <a:srgbClr val="000000"/>
                </a:solidFill>
                <a:latin typeface="Zilla Slab Medium Bold"/>
              </a:rPr>
              <a:t>ZAPAMIĘTAJ</a:t>
            </a:r>
          </a:p>
          <a:p>
            <a:pPr algn="ctr">
              <a:lnSpc>
                <a:spcPts val="7319"/>
              </a:lnSpc>
            </a:pPr>
            <a:r>
              <a:rPr lang="en-US" sz="6099">
                <a:solidFill>
                  <a:srgbClr val="000000"/>
                </a:solidFill>
                <a:latin typeface="Zilla Slab Medium Bold"/>
              </a:rPr>
              <a:t>LICZBA PI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32336" y="2781296"/>
            <a:ext cx="5747863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160">
                <a:solidFill>
                  <a:srgbClr val="000000"/>
                </a:solidFill>
                <a:latin typeface="Zilla Slab Medium Bold"/>
              </a:rPr>
              <a:t>OBWÓD OKRĘGU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94256" y="3342171"/>
            <a:ext cx="6011949" cy="80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0"/>
              </a:lnSpc>
            </a:pPr>
            <a:r>
              <a:rPr lang="en-US" sz="2343">
                <a:solidFill>
                  <a:srgbClr val="000000"/>
                </a:solidFill>
                <a:latin typeface="Zilla Slab Medium"/>
              </a:rPr>
              <a:t>Pi (π) jest stosunkiem długości obwodu okręgu do długości jego średnicy.</a:t>
            </a:r>
            <a:r>
              <a:rPr lang="en-US" sz="2343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6330" y="5155137"/>
            <a:ext cx="619987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160">
                <a:solidFill>
                  <a:srgbClr val="000000"/>
                </a:solidFill>
                <a:latin typeface="Zilla Slab Medium Bold"/>
              </a:rPr>
              <a:t>TRUDNO JĄ OBLICZYĆ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43759" y="5708975"/>
            <a:ext cx="6217966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Zilla Slab Medium"/>
              </a:rPr>
              <a:t>Jest fascynującą liczbą m.in. dlatego, że przez wiele lat bardzo trudno ją było obliczyć.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59056" y="7339903"/>
            <a:ext cx="6587371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160">
                <a:solidFill>
                  <a:srgbClr val="000000"/>
                </a:solidFill>
                <a:latin typeface="Zilla Slab Medium Bold"/>
              </a:rPr>
              <a:t>ARCHIMEDES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39627" y="7869062"/>
            <a:ext cx="6903102" cy="1085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2">
                <a:solidFill>
                  <a:srgbClr val="000000"/>
                </a:solidFill>
                <a:latin typeface="Zilla Slab Medium"/>
              </a:rPr>
              <a:t>Jako pierwszy, z dokładnością do dwóch miejsc po przecinku zrobił to najprawdopodobniej Archimedes w III w. p.n.e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9722186"/>
            <a:ext cx="16508096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3F4F0"/>
                </a:solidFill>
                <a:latin typeface="Zilla Slab Medium"/>
              </a:rPr>
              <a:t>π ≈ 3,141592 653589 793238 462643 383279 502884 197169 399375 105820 974944 816406 286208 998628 034825 342117 067982 148086 513282</a:t>
            </a:r>
            <a:r>
              <a:rPr lang="en-US" sz="2100">
                <a:solidFill>
                  <a:srgbClr val="F3F4F0"/>
                </a:solidFill>
                <a:latin typeface="Arimo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2705" y="9582423"/>
            <a:ext cx="18953410" cy="102534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41" b="8294"/>
          <a:stretch>
            <a:fillRect/>
          </a:stretch>
        </p:blipFill>
        <p:spPr>
          <a:xfrm>
            <a:off x="9144000" y="0"/>
            <a:ext cx="9144000" cy="47889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4181" b="34453"/>
          <a:stretch>
            <a:fillRect/>
          </a:stretch>
        </p:blipFill>
        <p:spPr>
          <a:xfrm>
            <a:off x="-51047" y="4870953"/>
            <a:ext cx="9195047" cy="47114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9722186"/>
            <a:ext cx="16698780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3F4F0"/>
                </a:solidFill>
                <a:latin typeface="Zilla Slab Medium"/>
              </a:rPr>
              <a:t>π ≈ 3,141592 653589 793238 462643 383279 502884 197169 399375 105820 974944 816406 286208 998628 034825 342117 067982 148086 513282</a:t>
            </a:r>
            <a:r>
              <a:rPr lang="en-US" sz="2100">
                <a:solidFill>
                  <a:srgbClr val="F3F4F0"/>
                </a:solidFill>
                <a:latin typeface="Arimo"/>
              </a:rPr>
              <a:t>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498030"/>
            <a:ext cx="7436817" cy="3798372"/>
            <a:chOff x="0" y="0"/>
            <a:chExt cx="9915756" cy="5064495"/>
          </a:xfrm>
        </p:grpSpPr>
        <p:sp>
          <p:nvSpPr>
            <p:cNvPr id="7" name="TextBox 7"/>
            <p:cNvSpPr txBox="1"/>
            <p:nvPr/>
          </p:nvSpPr>
          <p:spPr>
            <a:xfrm>
              <a:off x="0" y="26035"/>
              <a:ext cx="9915756" cy="609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3200" spc="160">
                  <a:solidFill>
                    <a:srgbClr val="000000"/>
                  </a:solidFill>
                  <a:latin typeface="Zilla Slab Medium Bold"/>
                </a:rPr>
                <a:t>ŚWIĘTUJMY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01672"/>
              <a:ext cx="9879944" cy="3891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2450">
                  <a:solidFill>
                    <a:srgbClr val="000000"/>
                  </a:solidFill>
                  <a:latin typeface="Zilla Slab Medium"/>
                </a:rPr>
                <a:t>Słynna "3,14" ma dziś urodziny. Nieprzypadkowo jej ciasto urodzinowe to tarta, oczywiście w kształcie koła. Przypominamy, że liczba pi (π) jest stała i przedstawia stosunek obwodu okręgu do jego średnicy. Od dziś już zawsze będziemy to mieć przed oczami, krojąc tort, tartę, sernik z tortownicy.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02167" y="5148133"/>
            <a:ext cx="7797764" cy="4130570"/>
            <a:chOff x="-160421" y="146350"/>
            <a:chExt cx="10397019" cy="5507425"/>
          </a:xfrm>
        </p:grpSpPr>
        <p:sp>
          <p:nvSpPr>
            <p:cNvPr id="10" name="TextBox 10"/>
            <p:cNvSpPr txBox="1"/>
            <p:nvPr/>
          </p:nvSpPr>
          <p:spPr>
            <a:xfrm>
              <a:off x="-160421" y="146350"/>
              <a:ext cx="10397019" cy="598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3200" spc="160">
                  <a:solidFill>
                    <a:srgbClr val="000000"/>
                  </a:solidFill>
                  <a:latin typeface="Zilla Slab Medium Bold"/>
                </a:rPr>
                <a:t>KOMU ZAWDZIĘCZAMY CIASTO Pi?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01672"/>
              <a:ext cx="9879944" cy="4552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2450">
                  <a:solidFill>
                    <a:srgbClr val="000000"/>
                  </a:solidFill>
                  <a:latin typeface="Zilla Slab Medium"/>
                </a:rPr>
                <a:t>Autorem urodzinowego ciasta dla Pi jest cukiernik Dominique Ansel. Ansel przygotował na tę okazję ciasto z jabłkami i solonym karmelem. Nieprzypadkowo świętuje się ten dzień okrągłym wypiekiem - angielskie słowo "pie" oznaczające placek, czyta się tak samo jak "pi". π i placek łączy więc i wymowa, i kształt okręgu.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Niestandardowy</PresentationFormat>
  <Slides>10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Liczba π</dc:title>
  <cp:revision>6</cp:revision>
  <dcterms:created xsi:type="dcterms:W3CDTF">2006-08-16T00:00:00Z</dcterms:created>
  <dcterms:modified xsi:type="dcterms:W3CDTF">2022-03-10T22:02:52Z</dcterms:modified>
  <dc:identifier>DAE6mpoPhzs</dc:identifier>
</cp:coreProperties>
</file>